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f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80" r:id="rId3"/>
    <p:sldId id="301" r:id="rId4"/>
    <p:sldId id="307" r:id="rId5"/>
    <p:sldId id="315" r:id="rId6"/>
    <p:sldId id="316" r:id="rId7"/>
    <p:sldId id="320" r:id="rId8"/>
    <p:sldId id="330" r:id="rId9"/>
    <p:sldId id="335" r:id="rId10"/>
    <p:sldId id="336" r:id="rId11"/>
    <p:sldId id="337" r:id="rId12"/>
    <p:sldId id="339" r:id="rId13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D8EF"/>
    <a:srgbClr val="FFEDB8"/>
    <a:srgbClr val="EF5523"/>
    <a:srgbClr val="7035A2"/>
    <a:srgbClr val="1C5C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Sem Estilo, Tabela com Grelh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03" autoAdjust="0"/>
    <p:restoredTop sz="96391" autoAdjust="0"/>
  </p:normalViewPr>
  <p:slideViewPr>
    <p:cSldViewPr snapToGrid="0">
      <p:cViewPr varScale="1">
        <p:scale>
          <a:sx n="68" d="100"/>
          <a:sy n="68" d="100"/>
        </p:scale>
        <p:origin x="61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448772493982521"/>
          <c:y val="0.23923877132852658"/>
          <c:w val="0.86023455535959625"/>
          <c:h val="0.656561660727696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UTS [MPa]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dLbls>
            <c:dLbl>
              <c:idx val="0"/>
              <c:layout>
                <c:manualLayout>
                  <c:x val="-3.4709667298273368E-3"/>
                  <c:y val="-8.340570326576402E-2"/>
                </c:manualLayout>
              </c:layout>
              <c:tx>
                <c:rich>
                  <a:bodyPr rot="-5400000" spcFirstLastPara="1" vertOverflow="overflow" horzOverflow="overflow" wrap="square" anchor="ctr" anchorCtr="1">
                    <a:normAutofit/>
                  </a:bodyPr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NewsGotT" pitchFamily="2" charset="0"/>
                        <a:ea typeface="+mn-ea"/>
                        <a:cs typeface="+mn-cs"/>
                      </a:defRPr>
                    </a:pPr>
                    <a:fld id="{12D14FEA-A2D2-40E5-969B-B75997AF8B69}" type="VALUE">
                      <a:rPr lang="en-US" smtClean="0"/>
                      <a:pPr>
                        <a:defRPr/>
                      </a:pPr>
                      <a:t>[VALUE]</a:t>
                    </a:fld>
                    <a:r>
                      <a:rPr lang="en-US" dirty="0"/>
                      <a:t> +/- 15 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-5400000" spcFirstLastPara="1" vertOverflow="overflow" horzOverflow="overflow" wrap="square" anchor="ctr" anchorCtr="1">
                  <a:normAutofit/>
                </a:bodyPr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NewsGotT" pitchFamily="2" charset="0"/>
                      <a:ea typeface="+mn-ea"/>
                      <a:cs typeface="+mn-cs"/>
                    </a:defRPr>
                  </a:pPr>
                  <a:endParaRPr lang="pt-PT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5586244914145501"/>
                      <c:h val="9.32428631914676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7814-4DF3-8A29-B3248391CE88}"/>
                </c:ext>
              </c:extLst>
            </c:dLbl>
            <c:dLbl>
              <c:idx val="1"/>
              <c:layout>
                <c:manualLayout>
                  <c:x val="-1.7353467126802703E-3"/>
                  <c:y val="-0.10057746570283309"/>
                </c:manualLayout>
              </c:layout>
              <c:tx>
                <c:rich>
                  <a:bodyPr rot="-5400000" spcFirstLastPara="1" vertOverflow="ellipsis" wrap="square" anchor="ctr" anchorCtr="1"/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NewsGotT" pitchFamily="2" charset="0"/>
                        <a:ea typeface="+mn-ea"/>
                        <a:cs typeface="+mn-cs"/>
                      </a:defRPr>
                    </a:pPr>
                    <a:fld id="{FEFC7976-E657-40E2-BDA5-96DC5345C910}" type="VALUE">
                      <a:rPr lang="en-US" smtClean="0"/>
                      <a:pPr>
                        <a:defRPr/>
                      </a:pPr>
                      <a:t>[VALUE]</a:t>
                    </a:fld>
                    <a:r>
                      <a:rPr lang="en-US" dirty="0"/>
                      <a:t> +/- 4</a:t>
                    </a:r>
                  </a:p>
                </c:rich>
              </c:tx>
              <c:spPr>
                <a:solidFill>
                  <a:srgbClr val="92D050"/>
                </a:solidFill>
                <a:ln>
                  <a:noFill/>
                </a:ln>
                <a:effectLst/>
              </c:spPr>
              <c:txPr>
                <a:bodyPr rot="-5400000" spcFirstLastPara="1" vertOverflow="ellipsis" wrap="square" anchor="ctr" anchorCtr="1"/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NewsGotT" pitchFamily="2" charset="0"/>
                      <a:ea typeface="+mn-ea"/>
                      <a:cs typeface="+mn-cs"/>
                    </a:defRPr>
                  </a:pPr>
                  <a:endParaRPr lang="pt-PT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587750001844803"/>
                      <c:h val="8.8336645352305079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7814-4DF3-8A29-B3248391CE88}"/>
                </c:ext>
              </c:extLst>
            </c:dLbl>
            <c:dLbl>
              <c:idx val="2"/>
              <c:layout>
                <c:manualLayout>
                  <c:x val="0"/>
                  <c:y val="-7.3593267587438893E-2"/>
                </c:manualLayout>
              </c:layout>
              <c:tx>
                <c:rich>
                  <a:bodyPr/>
                  <a:lstStyle/>
                  <a:p>
                    <a:fld id="{86C699C4-FF93-49A4-96DB-D29ECA7460EC}" type="VALUE">
                      <a:rPr lang="en-US" smtClean="0"/>
                      <a:pPr/>
                      <a:t>[VALUE]</a:t>
                    </a:fld>
                    <a:r>
                      <a:rPr lang="en-US" dirty="0"/>
                      <a:t> +/- 5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323233366758471"/>
                      <c:h val="7.852420967397989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7814-4DF3-8A29-B3248391CE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NewsGotT" pitchFamily="2" charset="0"/>
                    <a:ea typeface="+mn-ea"/>
                    <a:cs typeface="+mn-cs"/>
                  </a:defRPr>
                </a:pPr>
                <a:endParaRPr lang="pt-P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>
                <a:solidFill>
                  <a:schemeClr val="tx1">
                    <a:lumMod val="50000"/>
                    <a:lumOff val="50000"/>
                  </a:schemeClr>
                </a:solidFill>
                <a:round/>
              </a:ln>
              <a:effectLst/>
            </c:spPr>
          </c:errBars>
          <c:cat>
            <c:strRef>
              <c:f>Sheet1!$A$2:$A$4</c:f>
              <c:strCache>
                <c:ptCount val="3"/>
                <c:pt idx="0">
                  <c:v>Reference</c:v>
                </c:pt>
                <c:pt idx="1">
                  <c:v>MMM-15 s</c:v>
                </c:pt>
                <c:pt idx="2">
                  <c:v>MMM-25 s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208</c:v>
                </c:pt>
                <c:pt idx="1">
                  <c:v>245</c:v>
                </c:pt>
                <c:pt idx="2">
                  <c:v>235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814-4DF3-8A29-B3248391CE8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YS [MPa]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dLbls>
            <c:dLbl>
              <c:idx val="0"/>
              <c:layout>
                <c:manualLayout>
                  <c:x val="-3.470966729827329E-3"/>
                  <c:y val="-7.3593267587438851E-2"/>
                </c:manualLayout>
              </c:layout>
              <c:tx>
                <c:rich>
                  <a:bodyPr/>
                  <a:lstStyle/>
                  <a:p>
                    <a:fld id="{28445752-80C0-4B60-8531-64B15FFBE4F0}" type="VALUE">
                      <a:rPr lang="en-US" smtClean="0"/>
                      <a:pPr/>
                      <a:t>[VALUE]</a:t>
                    </a:fld>
                    <a:r>
                      <a:rPr lang="en-US" dirty="0"/>
                      <a:t> +/- 9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1447103423603064"/>
                      <c:h val="8.3430427513142488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7814-4DF3-8A29-B3248391CE88}"/>
                </c:ext>
              </c:extLst>
            </c:dLbl>
            <c:dLbl>
              <c:idx val="1"/>
              <c:layout>
                <c:manualLayout>
                  <c:x val="-6.3633654945422368E-17"/>
                  <c:y val="-6.8687049748276344E-2"/>
                </c:manualLayout>
              </c:layout>
              <c:tx>
                <c:rich>
                  <a:bodyPr/>
                  <a:lstStyle/>
                  <a:p>
                    <a:fld id="{1F040750-D95D-47DE-B549-AC5D06252DC4}" type="VALUE">
                      <a:rPr lang="en-US" smtClean="0"/>
                      <a:pPr/>
                      <a:t>[VALUE]</a:t>
                    </a:fld>
                    <a:r>
                      <a:rPr lang="en-US" dirty="0"/>
                      <a:t> +/-</a:t>
                    </a:r>
                    <a:r>
                      <a:rPr lang="en-US" baseline="0" dirty="0"/>
                      <a:t> 4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14129676956853"/>
                      <c:h val="6.871177399565471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7-7814-4DF3-8A29-B3248391CE88}"/>
                </c:ext>
              </c:extLst>
            </c:dLbl>
            <c:dLbl>
              <c:idx val="2"/>
              <c:layout>
                <c:manualLayout>
                  <c:x val="0"/>
                  <c:y val="-7.3593074429256292E-2"/>
                </c:manualLayout>
              </c:layout>
              <c:tx>
                <c:rich>
                  <a:bodyPr/>
                  <a:lstStyle/>
                  <a:p>
                    <a:fld id="{200E7ACE-EF52-4BBF-976F-3E57B7AF150F}" type="VALUE">
                      <a:rPr lang="en-US" smtClean="0"/>
                      <a:pPr/>
                      <a:t>[VALUE]</a:t>
                    </a:fld>
                    <a:r>
                      <a:rPr lang="en-US" dirty="0"/>
                      <a:t> +/- 3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4852266636931141"/>
                      <c:h val="7.3617991834817292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A-7814-4DF3-8A29-B3248391CE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anchor="ctr" anchorCtr="0"/>
              <a:lstStyle/>
              <a:p>
                <a:pPr algn="ctr">
                  <a:defRPr lang="en-U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NewsGotT" pitchFamily="2" charset="0"/>
                    <a:ea typeface="+mn-ea"/>
                    <a:cs typeface="+mn-cs"/>
                  </a:defRPr>
                </a:pPr>
                <a:endParaRPr lang="pt-P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>
                <a:solidFill>
                  <a:schemeClr val="tx1">
                    <a:lumMod val="50000"/>
                    <a:lumOff val="50000"/>
                  </a:schemeClr>
                </a:solidFill>
                <a:round/>
              </a:ln>
              <a:effectLst/>
            </c:spPr>
          </c:errBars>
          <c:cat>
            <c:strRef>
              <c:f>Sheet1!$A$2:$A$4</c:f>
              <c:strCache>
                <c:ptCount val="3"/>
                <c:pt idx="0">
                  <c:v>Reference</c:v>
                </c:pt>
                <c:pt idx="1">
                  <c:v>MMM-15 s</c:v>
                </c:pt>
                <c:pt idx="2">
                  <c:v>MMM-25 s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105</c:v>
                </c:pt>
                <c:pt idx="1">
                  <c:v>111</c:v>
                </c:pt>
                <c:pt idx="2">
                  <c:v>110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814-4DF3-8A29-B3248391CE8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EI [%]</c:v>
                </c:pt>
              </c:strCache>
            </c:strRef>
          </c:tx>
          <c:spPr>
            <a:pattFill prst="narHorz">
              <a:fgClr>
                <a:schemeClr val="accent3"/>
              </a:fgClr>
              <a:bgClr>
                <a:schemeClr val="accent3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3"/>
              </a:innerShdw>
            </a:effectLst>
          </c:spPr>
          <c:invertIfNegative val="0"/>
          <c:dLbls>
            <c:dLbl>
              <c:idx val="0"/>
              <c:layout>
                <c:manualLayout>
                  <c:x val="1.3665223345776887E-7"/>
                  <c:y val="-6.3780831909113669E-2"/>
                </c:manualLayout>
              </c:layout>
              <c:tx>
                <c:rich>
                  <a:bodyPr/>
                  <a:lstStyle/>
                  <a:p>
                    <a:fld id="{882A3FB7-B321-4F97-A745-CC2E240F8B4C}" type="VALUE">
                      <a:rPr lang="en-US" smtClean="0"/>
                      <a:pPr/>
                      <a:t>[VALUE]</a:t>
                    </a:fld>
                    <a:r>
                      <a:rPr lang="en-US" dirty="0"/>
                      <a:t> +/- 0.9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304432205870411"/>
                      <c:h val="0.10305529886979284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7814-4DF3-8A29-B3248391CE88}"/>
                </c:ext>
              </c:extLst>
            </c:dLbl>
            <c:dLbl>
              <c:idx val="1"/>
              <c:layout>
                <c:manualLayout>
                  <c:x val="-6.3633654945422368E-17"/>
                  <c:y val="-8.8311921104926611E-2"/>
                </c:manualLayout>
              </c:layout>
              <c:tx>
                <c:rich>
                  <a:bodyPr rot="-5400000" spcFirstLastPara="1" vertOverflow="ellipsis" wrap="square" anchor="ctr" anchorCtr="1"/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NewsGotT" pitchFamily="2" charset="0"/>
                        <a:ea typeface="+mn-ea"/>
                        <a:cs typeface="+mn-cs"/>
                      </a:defRPr>
                    </a:pPr>
                    <a:fld id="{DA9BD043-4A7F-44D8-875A-8EB5D32D267A}" type="VALUE">
                      <a:rPr lang="en-US" smtClean="0"/>
                      <a:pPr>
                        <a:defRPr/>
                      </a:pPr>
                      <a:t>[VALUE]</a:t>
                    </a:fld>
                    <a:r>
                      <a:rPr lang="en-US" dirty="0"/>
                      <a:t> +/- 0.6</a:t>
                    </a:r>
                  </a:p>
                </c:rich>
              </c:tx>
              <c:spPr>
                <a:solidFill>
                  <a:srgbClr val="92D050"/>
                </a:solidFill>
                <a:ln>
                  <a:solidFill>
                    <a:srgbClr val="92D050"/>
                  </a:solidFill>
                </a:ln>
                <a:effectLst/>
              </c:spPr>
              <c:txPr>
                <a:bodyPr rot="-5400000" spcFirstLastPara="1" vertOverflow="ellipsis" wrap="square" anchor="ctr" anchorCtr="1"/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NewsGotT" pitchFamily="2" charset="0"/>
                      <a:ea typeface="+mn-ea"/>
                      <a:cs typeface="+mn-cs"/>
                    </a:defRPr>
                  </a:pPr>
                  <a:endParaRPr lang="pt-PT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139272130077622"/>
                      <c:h val="7.852420967397989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8-7814-4DF3-8A29-B3248391CE88}"/>
                </c:ext>
              </c:extLst>
            </c:dLbl>
            <c:dLbl>
              <c:idx val="2"/>
              <c:layout>
                <c:manualLayout>
                  <c:x val="0"/>
                  <c:y val="-6.8687049748276344E-2"/>
                </c:manualLayout>
              </c:layout>
              <c:tx>
                <c:rich>
                  <a:bodyPr/>
                  <a:lstStyle/>
                  <a:p>
                    <a:fld id="{148495A8-E247-4A24-94C9-6DC8D507F3D9}" type="VALUE">
                      <a:rPr lang="en-US" smtClean="0"/>
                      <a:pPr/>
                      <a:t>[VALUE]</a:t>
                    </a:fld>
                    <a:r>
                      <a:rPr lang="en-US" dirty="0"/>
                      <a:t> +/- 0.7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44079418998432"/>
                      <c:h val="9.32428631914676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B-7814-4DF3-8A29-B3248391CE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NewsGotT" pitchFamily="2" charset="0"/>
                    <a:ea typeface="+mn-ea"/>
                    <a:cs typeface="+mn-cs"/>
                  </a:defRPr>
                </a:pPr>
                <a:endParaRPr lang="pt-P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>
                <a:solidFill>
                  <a:schemeClr val="tx1">
                    <a:lumMod val="50000"/>
                    <a:lumOff val="50000"/>
                  </a:schemeClr>
                </a:solidFill>
                <a:round/>
              </a:ln>
              <a:effectLst/>
            </c:spPr>
          </c:errBars>
          <c:cat>
            <c:strRef>
              <c:f>Sheet1!$A$2:$A$4</c:f>
              <c:strCache>
                <c:ptCount val="3"/>
                <c:pt idx="0">
                  <c:v>Reference</c:v>
                </c:pt>
                <c:pt idx="1">
                  <c:v>MMM-15 s</c:v>
                </c:pt>
                <c:pt idx="2">
                  <c:v>MMM-25 s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3.2</c:v>
                </c:pt>
                <c:pt idx="1">
                  <c:v>7.9</c:v>
                </c:pt>
                <c:pt idx="2">
                  <c:v>7.4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814-4DF3-8A29-B3248391CE88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64"/>
        <c:overlap val="-22"/>
        <c:axId val="888359400"/>
        <c:axId val="888367240"/>
      </c:barChart>
      <c:catAx>
        <c:axId val="8883594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NewsGotT" pitchFamily="2" charset="0"/>
                <a:ea typeface="+mn-ea"/>
                <a:cs typeface="+mn-cs"/>
              </a:defRPr>
            </a:pPr>
            <a:endParaRPr lang="pt-PT"/>
          </a:p>
        </c:txPr>
        <c:crossAx val="888367240"/>
        <c:crossesAt val="0"/>
        <c:auto val="1"/>
        <c:lblAlgn val="ctr"/>
        <c:lblOffset val="100"/>
        <c:noMultiLvlLbl val="0"/>
      </c:catAx>
      <c:valAx>
        <c:axId val="8883672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accent1">
                <a:shade val="1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NewsGotT" pitchFamily="2" charset="0"/>
                <a:ea typeface="+mn-ea"/>
                <a:cs typeface="+mn-cs"/>
              </a:defRPr>
            </a:pPr>
            <a:endParaRPr lang="pt-PT"/>
          </a:p>
        </c:txPr>
        <c:crossAx val="8883594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27586942933754005"/>
          <c:y val="0"/>
          <c:w val="0.50379633569769022"/>
          <c:h val="8.036462083821378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NewsGotT" pitchFamily="2" charset="0"/>
              <a:ea typeface="+mn-ea"/>
              <a:cs typeface="+mn-cs"/>
            </a:defRPr>
          </a:pPr>
          <a:endParaRPr lang="pt-PT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000">
          <a:latin typeface="NewsGotT" pitchFamily="2" charset="0"/>
        </a:defRPr>
      </a:pPr>
      <a:endParaRPr lang="pt-PT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448772493982521"/>
          <c:y val="0.23923877132852658"/>
          <c:w val="0.86023455535959625"/>
          <c:h val="0.656561660727696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UTS [MPa]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dLbls>
            <c:dLbl>
              <c:idx val="0"/>
              <c:layout>
                <c:manualLayout>
                  <c:x val="-3.4710377371295169E-3"/>
                  <c:y val="-0.1447445432707401"/>
                </c:manualLayout>
              </c:layout>
              <c:tx>
                <c:rich>
                  <a:bodyPr rot="-5400000" spcFirstLastPara="1" vertOverflow="overflow" horzOverflow="overflow" wrap="square" anchor="ctr" anchorCtr="1">
                    <a:normAutofit/>
                  </a:bodyPr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NewsGotT" pitchFamily="2" charset="0"/>
                        <a:ea typeface="+mn-ea"/>
                        <a:cs typeface="+mn-cs"/>
                      </a:defRPr>
                    </a:pPr>
                    <a:fld id="{12D14FEA-A2D2-40E5-969B-B75997AF8B69}" type="VALUE">
                      <a:rPr lang="en-US" smtClean="0"/>
                      <a:pPr>
                        <a:defRPr/>
                      </a:pPr>
                      <a:t>[VALUE]</a:t>
                    </a:fld>
                    <a:r>
                      <a:rPr lang="en-US" dirty="0"/>
                      <a:t> +/- 15 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-5400000" spcFirstLastPara="1" vertOverflow="overflow" horzOverflow="overflow" wrap="square" anchor="ctr" anchorCtr="1">
                  <a:normAutofit/>
                </a:bodyPr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NewsGotT" pitchFamily="2" charset="0"/>
                      <a:ea typeface="+mn-ea"/>
                      <a:cs typeface="+mn-cs"/>
                    </a:defRPr>
                  </a:pPr>
                  <a:endParaRPr lang="pt-PT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5586244914145501"/>
                      <c:h val="9.32428631914676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33EA-4219-96F1-1213C4A93120}"/>
                </c:ext>
              </c:extLst>
            </c:dLbl>
            <c:dLbl>
              <c:idx val="1"/>
              <c:layout>
                <c:manualLayout>
                  <c:x val="2.0953509871252996E-3"/>
                  <c:y val="-0.13403525518450202"/>
                </c:manualLayout>
              </c:layout>
              <c:tx>
                <c:rich>
                  <a:bodyPr rot="-5400000" spcFirstLastPara="1" vertOverflow="ellipsis" wrap="square" anchor="ctr" anchorCtr="1"/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NewsGotT" pitchFamily="2" charset="0"/>
                        <a:ea typeface="+mn-ea"/>
                        <a:cs typeface="+mn-cs"/>
                      </a:defRPr>
                    </a:pPr>
                    <a:fld id="{FEFC7976-E657-40E2-BDA5-96DC5345C910}" type="VALUE">
                      <a:rPr lang="en-US" smtClean="0"/>
                      <a:pPr>
                        <a:defRPr/>
                      </a:pPr>
                      <a:t>[VALUE]</a:t>
                    </a:fld>
                    <a:r>
                      <a:rPr lang="en-US" dirty="0"/>
                      <a:t> +/- 8</a:t>
                    </a:r>
                  </a:p>
                </c:rich>
              </c:tx>
              <c:spPr>
                <a:solidFill>
                  <a:srgbClr val="92D050"/>
                </a:solidFill>
                <a:ln>
                  <a:noFill/>
                </a:ln>
                <a:effectLst/>
              </c:spPr>
              <c:txPr>
                <a:bodyPr rot="-5400000" spcFirstLastPara="1" vertOverflow="ellipsis" wrap="square" anchor="ctr" anchorCtr="1"/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NewsGotT" pitchFamily="2" charset="0"/>
                      <a:ea typeface="+mn-ea"/>
                      <a:cs typeface="+mn-cs"/>
                    </a:defRPr>
                  </a:pPr>
                  <a:endParaRPr lang="pt-PT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587750001844803"/>
                      <c:h val="8.8336645352305079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3EA-4219-96F1-1213C4A931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NewsGotT" pitchFamily="2" charset="0"/>
                    <a:ea typeface="+mn-ea"/>
                    <a:cs typeface="+mn-cs"/>
                  </a:defRPr>
                </a:pPr>
                <a:endParaRPr lang="pt-P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>
                <a:solidFill>
                  <a:schemeClr val="tx1">
                    <a:lumMod val="50000"/>
                    <a:lumOff val="50000"/>
                  </a:schemeClr>
                </a:solidFill>
                <a:round/>
              </a:ln>
              <a:effectLst/>
            </c:spPr>
          </c:errBars>
          <c:cat>
            <c:strRef>
              <c:f>Sheet1!$A$2:$A$3</c:f>
              <c:strCache>
                <c:ptCount val="2"/>
                <c:pt idx="0">
                  <c:v>Reference</c:v>
                </c:pt>
                <c:pt idx="1">
                  <c:v>MMM-US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140</c:v>
                </c:pt>
                <c:pt idx="1">
                  <c:v>180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3EA-4219-96F1-1213C4A9312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EI [%]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dLbls>
            <c:dLbl>
              <c:idx val="0"/>
              <c:layout>
                <c:manualLayout>
                  <c:x val="1.5080977307653446E-7"/>
                  <c:y val="-0.10839079011323347"/>
                </c:manualLayout>
              </c:layout>
              <c:tx>
                <c:rich>
                  <a:bodyPr/>
                  <a:lstStyle/>
                  <a:p>
                    <a:r>
                      <a:rPr lang="en-US" dirty="0"/>
                      <a:t>0.57 +/- 0.9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304432205870411"/>
                      <c:h val="0.10305529886979284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4-33EA-4219-96F1-1213C4A93120}"/>
                </c:ext>
              </c:extLst>
            </c:dLbl>
            <c:dLbl>
              <c:idx val="1"/>
              <c:layout>
                <c:manualLayout>
                  <c:x val="-1.1491553898658989E-2"/>
                  <c:y val="-0.16080331625473268"/>
                </c:manualLayout>
              </c:layout>
              <c:tx>
                <c:rich>
                  <a:bodyPr rot="-5400000" spcFirstLastPara="1" vertOverflow="ellipsis" wrap="square" anchor="ctr" anchorCtr="1"/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NewsGotT" pitchFamily="2" charset="0"/>
                        <a:ea typeface="+mn-ea"/>
                        <a:cs typeface="+mn-cs"/>
                      </a:defRPr>
                    </a:pPr>
                    <a:r>
                      <a:rPr lang="en-US" dirty="0"/>
                      <a:t>1.15 +/- 0.6</a:t>
                    </a:r>
                  </a:p>
                </c:rich>
              </c:tx>
              <c:spPr>
                <a:solidFill>
                  <a:srgbClr val="92D050"/>
                </a:solidFill>
                <a:ln>
                  <a:solidFill>
                    <a:srgbClr val="92D050"/>
                  </a:solidFill>
                </a:ln>
                <a:effectLst/>
              </c:spPr>
              <c:txPr>
                <a:bodyPr rot="-5400000" spcFirstLastPara="1" vertOverflow="ellipsis" wrap="square" anchor="ctr" anchorCtr="1"/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NewsGotT" pitchFamily="2" charset="0"/>
                      <a:ea typeface="+mn-ea"/>
                      <a:cs typeface="+mn-cs"/>
                    </a:defRPr>
                  </a:pPr>
                  <a:endParaRPr lang="pt-PT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0437619799513485"/>
                      <c:h val="7.8524387828983327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5-33EA-4219-96F1-1213C4A931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NewsGotT" pitchFamily="2" charset="0"/>
                    <a:ea typeface="+mn-ea"/>
                    <a:cs typeface="+mn-cs"/>
                  </a:defRPr>
                </a:pPr>
                <a:endParaRPr lang="pt-PT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>
                <a:solidFill>
                  <a:schemeClr val="tx1">
                    <a:lumMod val="50000"/>
                    <a:lumOff val="50000"/>
                  </a:schemeClr>
                </a:solidFill>
                <a:round/>
              </a:ln>
              <a:effectLst/>
            </c:spPr>
          </c:errBars>
          <c:cat>
            <c:strRef>
              <c:f>Sheet1!$A$2:$A$3</c:f>
              <c:strCache>
                <c:ptCount val="2"/>
                <c:pt idx="0">
                  <c:v>Reference</c:v>
                </c:pt>
                <c:pt idx="1">
                  <c:v>MMM-US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5.58</c:v>
                </c:pt>
                <c:pt idx="1">
                  <c:v>11.1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3EA-4219-96F1-1213C4A93120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64"/>
        <c:overlap val="-22"/>
        <c:axId val="888359400"/>
        <c:axId val="888367240"/>
      </c:barChart>
      <c:catAx>
        <c:axId val="8883594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NewsGotT" pitchFamily="2" charset="0"/>
                <a:ea typeface="+mn-ea"/>
                <a:cs typeface="+mn-cs"/>
              </a:defRPr>
            </a:pPr>
            <a:endParaRPr lang="pt-PT"/>
          </a:p>
        </c:txPr>
        <c:crossAx val="888367240"/>
        <c:crossesAt val="0"/>
        <c:auto val="1"/>
        <c:lblAlgn val="ctr"/>
        <c:lblOffset val="100"/>
        <c:noMultiLvlLbl val="0"/>
      </c:catAx>
      <c:valAx>
        <c:axId val="8883672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accent1">
                <a:shade val="1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NewsGotT" pitchFamily="2" charset="0"/>
                <a:ea typeface="+mn-ea"/>
                <a:cs typeface="+mn-cs"/>
              </a:defRPr>
            </a:pPr>
            <a:endParaRPr lang="pt-PT"/>
          </a:p>
        </c:txPr>
        <c:crossAx val="8883594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27586942933754005"/>
          <c:y val="0"/>
          <c:w val="0.50379633569769022"/>
          <c:h val="8.036462083821378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NewsGotT" pitchFamily="2" charset="0"/>
              <a:ea typeface="+mn-ea"/>
              <a:cs typeface="+mn-cs"/>
            </a:defRPr>
          </a:pPr>
          <a:endParaRPr lang="pt-PT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000">
          <a:latin typeface="NewsGotT" pitchFamily="2" charset="0"/>
        </a:defRPr>
      </a:pPr>
      <a:endParaRPr lang="pt-PT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B1A5BC-DD2F-4750-B1B3-7B77D80FA33E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948563-FA94-4FD5-9D14-F567CCA0DA89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01566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948563-FA94-4FD5-9D14-F567CCA0DA89}" type="slidenum">
              <a:rPr lang="pt-PT" smtClean="0"/>
              <a:t>7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659197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948563-FA94-4FD5-9D14-F567CCA0DA89}" type="slidenum">
              <a:rPr lang="pt-PT" smtClean="0"/>
              <a:t>9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991686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948563-FA94-4FD5-9D14-F567CCA0DA89}" type="slidenum">
              <a:rPr lang="pt-PT" smtClean="0"/>
              <a:t>12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08987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36AF76D-7DB8-7B4D-8689-CCFBB15C1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DC6A361-B61B-2867-D643-BE1A4E17C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45935993-9329-D84D-88D1-413F47ACE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0B0095D2-B4BD-07C3-1E67-E9C8AB56E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5EB812EB-024A-74F0-B860-B4F497F17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96661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DB3D86-23E1-A4C7-F6DC-C0495321D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9403E79-CD51-12C2-45D6-0CE1BDC852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3AE9C82C-288D-7A6E-6C18-0C3AD0D3B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DABB5C93-7290-F878-18FB-798335A5F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BE5D70AF-3BF6-4BF3-C839-BAE9AC4CE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302193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F10517-48FA-1C8C-C337-D6753354A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77888882-E49E-EE07-765D-789A48F8D6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DAE7FAA5-95F2-8B55-0EBE-9579F3B6F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6896192F-FCC6-7668-5E0C-757118CA1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40BD90A2-66E8-A977-0405-8A381E514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6234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7477CD5-5876-3C07-F41A-45DA58219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DE1B504-7324-7231-4453-75AE034FEA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99EAF1BE-92A1-6670-CF6A-14FC0EA82D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1BE428AE-390F-85FF-6998-37403BB17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D93C424F-8F15-E146-B844-53EDE121C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F9DF092D-99FB-0547-F824-D3F88E17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9528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ADF27ED-04FE-1FC5-88B2-02DF3D40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3920D565-0802-5973-1208-85B93CD7AD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C64450A4-BC6D-0F44-CF0D-8C5AA4D48E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3294CD45-614D-065F-8CBD-FDC2174F1F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ADC6B436-7142-2AFA-A681-D9F753A0C2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20819178-EA40-B4F6-B418-3498CD1FD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C8B0BC39-1280-5969-1B3F-A14C2391C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512F9143-6F85-248D-BAB8-A5FEDD563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535943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5CF9AA7-9893-D58D-829D-52F062CDD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85EF472C-2576-DB5F-9381-968F71F4B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2EEAB601-3CE9-9C13-FB5A-0CC3926F9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49DEBDAC-93DE-1988-4D31-CC7B3CF03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25374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158A47B7-E7B6-01D9-FA2B-0ACEAAD92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F0F89591-A4CA-0C77-59A8-552D1D03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E9CD40C8-738A-DBF8-8A2C-15AF4FF9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101335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52B66F-D1FB-A26F-595E-6112D4A59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EB80FC2A-E286-355F-2BFC-9B80BE62E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CB231377-83F4-B95B-2BA3-928CE29E73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3AE79D64-56FD-E90F-E8E1-8003331B7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243DD19A-A49D-FE01-1CFC-9CE090751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A0603326-007D-7685-F351-7F00ACCF0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91632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F6AF3D4-21CB-DEFE-B250-FE55CA0B8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DFD204D7-9B2C-E200-1F22-AD51EC72CC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1CA8C8BE-746B-143D-90C5-5F38289037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BE3BBDF8-1B87-43AA-DBDD-37A57EDE6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17075F72-EBE6-F8A3-A304-04E71D1FC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B8161413-008E-C2DB-C1EA-106101A06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00732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4FEE50A-9A6E-0D55-A311-5358DF4C9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8677E423-18A1-F563-4E65-99205C246C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CBCD8F8B-50A7-2474-D1C6-C6BAA5B63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2AC020F5-C0C3-FAA5-AF77-27C140064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730678B8-59B6-A5BD-E6E6-6E2439A8C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33535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438DD33E-1442-7206-BA6C-4CBA20CD4F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8FBBB297-FE4E-C54F-1EF5-54E8A1A986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2BBD8E1C-7B31-4364-600B-42EE29588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1DAE18EA-6C9A-4E1F-B0B1-1B3E12320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EAE2FA3B-77BE-627B-7ED8-E533F6C31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59201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7243EDF1-AD74-6F95-C9B6-43F0F03C1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B4428BD2-4D30-8269-04AC-2BF3E6871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EF10194C-5212-A10C-48B7-75B74EC3B1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6AA53-6CEE-4AE9-894C-B31104A1F5F7}" type="datetimeFigureOut">
              <a:rPr lang="pt-PT" smtClean="0"/>
              <a:t>01/07/2026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FD4D1217-76F5-EB34-497B-03888D766B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68051F27-635D-3844-39F6-08B19B5E47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F3C23-35B8-4A7F-9892-9EC411DA9813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05312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1.gif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tif"/><Relationship Id="rId5" Type="http://schemas.openxmlformats.org/officeDocument/2006/relationships/image" Target="../media/image13.png"/><Relationship Id="rId4" Type="http://schemas.openxmlformats.org/officeDocument/2006/relationships/image" Target="../media/image12.t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tif"/><Relationship Id="rId3" Type="http://schemas.microsoft.com/office/2007/relationships/media" Target="../media/media3.mp4"/><Relationship Id="rId7" Type="http://schemas.openxmlformats.org/officeDocument/2006/relationships/image" Target="../media/image15.tif"/><Relationship Id="rId12" Type="http://schemas.microsoft.com/office/2007/relationships/hdphoto" Target="../media/hdphoto1.wdp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.png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18.png"/><Relationship Id="rId4" Type="http://schemas.openxmlformats.org/officeDocument/2006/relationships/video" Target="../media/media3.mp4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microsoft.com/office/2007/relationships/hdphoto" Target="../media/hdphoto1.wdp"/><Relationship Id="rId4" Type="http://schemas.openxmlformats.org/officeDocument/2006/relationships/image" Target="../media/image19.png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28.tif"/><Relationship Id="rId3" Type="http://schemas.microsoft.com/office/2007/relationships/media" Target="../media/media5.mp4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7.png"/><Relationship Id="rId17" Type="http://schemas.openxmlformats.org/officeDocument/2006/relationships/image" Target="../media/image3.png"/><Relationship Id="rId2" Type="http://schemas.openxmlformats.org/officeDocument/2006/relationships/video" Target="../media/media4.mp4"/><Relationship Id="rId16" Type="http://schemas.openxmlformats.org/officeDocument/2006/relationships/image" Target="../media/image31.png"/><Relationship Id="rId1" Type="http://schemas.microsoft.com/office/2007/relationships/media" Target="../media/media4.mp4"/><Relationship Id="rId6" Type="http://schemas.openxmlformats.org/officeDocument/2006/relationships/video" Target="../media/media6.mp4"/><Relationship Id="rId11" Type="http://schemas.openxmlformats.org/officeDocument/2006/relationships/image" Target="../media/image26.png"/><Relationship Id="rId5" Type="http://schemas.microsoft.com/office/2007/relationships/media" Target="../media/media6.mp4"/><Relationship Id="rId15" Type="http://schemas.openxmlformats.org/officeDocument/2006/relationships/image" Target="../media/image30.png"/><Relationship Id="rId10" Type="http://schemas.openxmlformats.org/officeDocument/2006/relationships/image" Target="../media/image25.tif"/><Relationship Id="rId4" Type="http://schemas.openxmlformats.org/officeDocument/2006/relationships/video" Target="../media/media5.mp4"/><Relationship Id="rId9" Type="http://schemas.openxmlformats.org/officeDocument/2006/relationships/image" Target="../media/image24.tif"/><Relationship Id="rId1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4.png"/><Relationship Id="rId12" Type="http://schemas.openxmlformats.org/officeDocument/2006/relationships/image" Target="../media/image36.gif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3.png"/><Relationship Id="rId11" Type="http://schemas.openxmlformats.org/officeDocument/2006/relationships/chart" Target="../charts/chart1.xml"/><Relationship Id="rId5" Type="http://schemas.openxmlformats.org/officeDocument/2006/relationships/image" Target="../media/image32.png"/><Relationship Id="rId10" Type="http://schemas.microsoft.com/office/2007/relationships/hdphoto" Target="../media/hdphoto3.wdp"/><Relationship Id="rId4" Type="http://schemas.openxmlformats.org/officeDocument/2006/relationships/image" Target="../media/image1.png"/><Relationship Id="rId9" Type="http://schemas.openxmlformats.org/officeDocument/2006/relationships/image" Target="../media/image35.png"/><Relationship Id="rId1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png"/><Relationship Id="rId12" Type="http://schemas.microsoft.com/office/2007/relationships/hdphoto" Target="../media/hdphoto4.wdp"/><Relationship Id="rId17" Type="http://schemas.microsoft.com/office/2007/relationships/hdphoto" Target="../media/hdphoto1.wdp"/><Relationship Id="rId2" Type="http://schemas.openxmlformats.org/officeDocument/2006/relationships/video" Target="../media/media8.mp4"/><Relationship Id="rId16" Type="http://schemas.openxmlformats.org/officeDocument/2006/relationships/image" Target="../media/image5.png"/><Relationship Id="rId1" Type="http://schemas.microsoft.com/office/2007/relationships/media" Target="../media/media8.mp4"/><Relationship Id="rId6" Type="http://schemas.openxmlformats.org/officeDocument/2006/relationships/image" Target="../media/image37.png"/><Relationship Id="rId11" Type="http://schemas.openxmlformats.org/officeDocument/2006/relationships/image" Target="../media/image41.png"/><Relationship Id="rId5" Type="http://schemas.openxmlformats.org/officeDocument/2006/relationships/image" Target="../media/image1.png"/><Relationship Id="rId15" Type="http://schemas.microsoft.com/office/2007/relationships/hdphoto" Target="../media/hdphoto3.wdp"/><Relationship Id="rId10" Type="http://schemas.openxmlformats.org/officeDocument/2006/relationships/image" Target="../media/image40.png"/><Relationship Id="rId4" Type="http://schemas.openxmlformats.org/officeDocument/2006/relationships/notesSlide" Target="../notesSlides/notesSlide3.xml"/><Relationship Id="rId9" Type="http://schemas.openxmlformats.org/officeDocument/2006/relationships/chart" Target="../charts/chart2.xml"/><Relationship Id="rId14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947DDE51-5DF2-12B7-B66C-D1A310739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6" name="Picture 2" descr="Picture 2">
            <a:extLst>
              <a:ext uri="{FF2B5EF4-FFF2-40B4-BE49-F238E27FC236}">
                <a16:creationId xmlns:a16="http://schemas.microsoft.com/office/drawing/2014/main" id="{B06FC84F-3E78-B4F7-156D-83229F0C6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45623" cy="992777"/>
          </a:xfrm>
          <a:prstGeom prst="rect">
            <a:avLst/>
          </a:prstGeom>
          <a:ln w="12700">
            <a:miter lim="400000"/>
          </a:ln>
        </p:spPr>
      </p:pic>
      <p:pic>
        <p:nvPicPr>
          <p:cNvPr id="8" name="Picture 7" descr="Picture 7">
            <a:extLst>
              <a:ext uri="{FF2B5EF4-FFF2-40B4-BE49-F238E27FC236}">
                <a16:creationId xmlns:a16="http://schemas.microsoft.com/office/drawing/2014/main" id="{434B3DFA-BD2D-56BB-7FE3-544933F6C4B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tretch>
            <a:fillRect/>
          </a:stretch>
        </p:blipFill>
        <p:spPr>
          <a:xfrm>
            <a:off x="9679721" y="0"/>
            <a:ext cx="2512279" cy="788258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133DD5C-0E9B-0E62-32BB-72E31DB0E034}"/>
              </a:ext>
            </a:extLst>
          </p:cNvPr>
          <p:cNvSpPr txBox="1"/>
          <p:nvPr/>
        </p:nvSpPr>
        <p:spPr>
          <a:xfrm>
            <a:off x="1079459" y="3342715"/>
            <a:ext cx="9530555" cy="26593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xmlns:lc="http://schemas.openxmlformats.org/drawingml/2006/lockedCanvas" val="1"/>
            </a:ext>
          </a:extLst>
        </p:spPr>
        <p:txBody>
          <a:bodyPr lIns="45719" rIns="45719" anchor="b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>
              <a:lnSpc>
                <a:spcPct val="90000"/>
              </a:lnSpc>
              <a:defRPr sz="2400">
                <a:latin typeface="NewsGotT"/>
                <a:ea typeface="NewsGotT"/>
                <a:cs typeface="NewsGotT"/>
                <a:sym typeface="NewsGotT"/>
              </a:defRPr>
            </a:pPr>
            <a:r>
              <a:rPr dirty="0"/>
              <a:t>Proof of Concept</a:t>
            </a:r>
          </a:p>
          <a:p>
            <a:pPr algn="ctr">
              <a:lnSpc>
                <a:spcPct val="90000"/>
              </a:lnSpc>
              <a:defRPr sz="2400">
                <a:latin typeface="NewsGotT"/>
                <a:ea typeface="NewsGotT"/>
                <a:cs typeface="NewsGotT"/>
                <a:sym typeface="NewsGotT"/>
              </a:defRPr>
            </a:pPr>
            <a:endParaRPr dirty="0"/>
          </a:p>
          <a:p>
            <a:pPr algn="ctr">
              <a:lnSpc>
                <a:spcPct val="90000"/>
              </a:lnSpc>
              <a:defRPr sz="2400">
                <a:latin typeface="NewsGotT"/>
                <a:ea typeface="NewsGotT"/>
                <a:cs typeface="NewsGotT"/>
                <a:sym typeface="NewsGotT"/>
              </a:defRPr>
            </a:pPr>
            <a:endParaRPr dirty="0"/>
          </a:p>
          <a:p>
            <a:pPr algn="ctr">
              <a:lnSpc>
                <a:spcPct val="90000"/>
              </a:lnSpc>
              <a:defRPr sz="2400">
                <a:latin typeface="NewsGotT"/>
                <a:ea typeface="NewsGotT"/>
                <a:cs typeface="NewsGotT"/>
                <a:sym typeface="NewsGotT"/>
              </a:defRPr>
            </a:pPr>
            <a:endParaRPr dirty="0"/>
          </a:p>
          <a:p>
            <a:pPr algn="ctr">
              <a:lnSpc>
                <a:spcPct val="90000"/>
              </a:lnSpc>
              <a:defRPr sz="2400">
                <a:latin typeface="NewsGotT"/>
                <a:ea typeface="NewsGotT"/>
                <a:cs typeface="NewsGotT"/>
                <a:sym typeface="NewsGotT"/>
              </a:defRPr>
            </a:pPr>
            <a:r>
              <a:rPr dirty="0"/>
              <a:t>… </a:t>
            </a:r>
            <a:r>
              <a:rPr b="1" dirty="0"/>
              <a:t>with a clamp-on open Sialon tube </a:t>
            </a:r>
            <a:r>
              <a:rPr dirty="0"/>
              <a:t>…</a:t>
            </a:r>
            <a:endParaRPr sz="6000" dirty="0">
              <a:latin typeface="Calibri Light"/>
              <a:ea typeface="Calibri Light"/>
              <a:cs typeface="Calibri Light"/>
              <a:sym typeface="Calibri Light"/>
            </a:endParaRPr>
          </a:p>
          <a:p>
            <a:pPr algn="ctr">
              <a:lnSpc>
                <a:spcPct val="90000"/>
              </a:lnSpc>
              <a:defRPr sz="2400">
                <a:latin typeface="NewsGotT"/>
                <a:ea typeface="NewsGotT"/>
                <a:cs typeface="NewsGotT"/>
                <a:sym typeface="NewsGotT"/>
              </a:defRPr>
            </a:pPr>
            <a:r>
              <a:rPr dirty="0"/>
              <a:t> </a:t>
            </a:r>
            <a:endParaRPr sz="6000" dirty="0">
              <a:latin typeface="Calibri Light"/>
              <a:ea typeface="Calibri Light"/>
              <a:cs typeface="Calibri Light"/>
              <a:sym typeface="Calibri Light"/>
            </a:endParaRPr>
          </a:p>
          <a:p>
            <a:pPr algn="ctr">
              <a:lnSpc>
                <a:spcPct val="90000"/>
              </a:lnSpc>
              <a:defRPr sz="2000">
                <a:latin typeface="NewsGotT"/>
                <a:ea typeface="NewsGotT"/>
                <a:cs typeface="NewsGotT"/>
                <a:sym typeface="NewsGotT"/>
              </a:defRPr>
            </a:pPr>
            <a:r>
              <a:rPr dirty="0"/>
              <a:t>Miodrag Prokic, Hélder Puga</a:t>
            </a:r>
            <a:endParaRPr sz="6000" dirty="0">
              <a:latin typeface="Calibri Light"/>
              <a:ea typeface="Calibri Light"/>
              <a:cs typeface="Calibri Light"/>
              <a:sym typeface="Calibri Light"/>
            </a:endParaRPr>
          </a:p>
          <a:p>
            <a:pPr algn="ctr">
              <a:lnSpc>
                <a:spcPct val="90000"/>
              </a:lnSpc>
              <a:defRPr sz="2000">
                <a:latin typeface="NewsGotT"/>
                <a:ea typeface="NewsGotT"/>
                <a:cs typeface="NewsGotT"/>
                <a:sym typeface="NewsGotT"/>
              </a:defRPr>
            </a:pPr>
            <a:r>
              <a:rPr lang="pt-PT" dirty="0"/>
              <a:t>From </a:t>
            </a:r>
            <a:r>
              <a:rPr dirty="0"/>
              <a:t>2022</a:t>
            </a:r>
            <a:r>
              <a:rPr lang="pt-PT" dirty="0"/>
              <a:t> - …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95391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96565651-92A6-BD5E-3D28-A6B6A9CC6C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807440" y="6488668"/>
            <a:ext cx="384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2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luminium US Treatment">
            <a:hlinkClick r:id="" action="ppaction://media"/>
            <a:extLst>
              <a:ext uri="{FF2B5EF4-FFF2-40B4-BE49-F238E27FC236}">
                <a16:creationId xmlns:a16="http://schemas.microsoft.com/office/drawing/2014/main" id="{6BEE4241-6EBF-7732-C634-26801E7800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19798" r="28455" b="17048"/>
          <a:stretch/>
        </p:blipFill>
        <p:spPr>
          <a:xfrm>
            <a:off x="6397265" y="928735"/>
            <a:ext cx="5111865" cy="4609355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85E7E918-F718-C471-4503-DCEE234521E6}"/>
              </a:ext>
            </a:extLst>
          </p:cNvPr>
          <p:cNvSpPr txBox="1"/>
          <p:nvPr/>
        </p:nvSpPr>
        <p:spPr>
          <a:xfrm>
            <a:off x="303464" y="1588894"/>
            <a:ext cx="54912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>
              <a:defRPr>
                <a:latin typeface="NewsGotT" pitchFamily="2" charset="0"/>
              </a:defRPr>
            </a:lvl1pPr>
          </a:lstStyle>
          <a:p>
            <a:pPr algn="just"/>
            <a:r>
              <a:rPr lang="en-US" dirty="0"/>
              <a:t>A complex geometric structure of an arbitrary-shaped object often encompasses numerous such resonant modes with paired series and parallel resonances, each having different resonant frequencies.</a:t>
            </a:r>
            <a:endParaRPr lang="pt-PT" dirty="0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2DC8F20B-AC50-D52A-99F6-96D205128510}"/>
              </a:ext>
            </a:extLst>
          </p:cNvPr>
          <p:cNvSpPr txBox="1"/>
          <p:nvPr/>
        </p:nvSpPr>
        <p:spPr>
          <a:xfrm>
            <a:off x="323850" y="826908"/>
            <a:ext cx="2386099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PT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Introduction</a:t>
            </a:r>
            <a:endParaRPr lang="pt-PT" sz="2500" b="1" dirty="0">
              <a:latin typeface="NewsGotT" pitchFamily="2" charset="0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0DFA8D92-0BD0-D52F-915E-4D4F89658691}"/>
              </a:ext>
            </a:extLst>
          </p:cNvPr>
          <p:cNvSpPr txBox="1"/>
          <p:nvPr/>
        </p:nvSpPr>
        <p:spPr>
          <a:xfrm>
            <a:off x="8306590" y="5467346"/>
            <a:ext cx="174204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solidFill>
                  <a:srgbClr val="000000"/>
                </a:solidFill>
                <a:latin typeface="NewsGotT" pitchFamily="2" charset="0"/>
              </a:rPr>
              <a:t>Melt treatment</a:t>
            </a:r>
            <a:endParaRPr lang="pt-PT" sz="1400" i="1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5164EE07-8A3B-D89B-301B-BFB277B490FA}"/>
              </a:ext>
            </a:extLst>
          </p:cNvPr>
          <p:cNvSpPr txBox="1"/>
          <p:nvPr/>
        </p:nvSpPr>
        <p:spPr>
          <a:xfrm>
            <a:off x="1318500" y="6012157"/>
            <a:ext cx="94041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i="0" u="none" strike="noStrike" baseline="0" dirty="0">
                <a:solidFill>
                  <a:srgbClr val="000000"/>
                </a:solidFill>
                <a:latin typeface="NewsGotT"/>
              </a:rPr>
              <a:t>How can the spatially uniform multimode ultrasonic agitation of solids and liquids, regardless of their shape and size, be achieved? </a:t>
            </a:r>
            <a:endParaRPr lang="pt-PT" sz="1600" b="1" dirty="0">
              <a:latin typeface="NewsGotT"/>
            </a:endParaRPr>
          </a:p>
        </p:txBody>
      </p:sp>
      <p:pic>
        <p:nvPicPr>
          <p:cNvPr id="5" name="Picture 7" descr="Picture 7">
            <a:extLst>
              <a:ext uri="{FF2B5EF4-FFF2-40B4-BE49-F238E27FC236}">
                <a16:creationId xmlns:a16="http://schemas.microsoft.com/office/drawing/2014/main" id="{1006D2BE-62DF-90ED-E231-B836D9A2E69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73160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D99FC987-7EDB-2E03-5EDC-E356E70C1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3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07EF3397-9CF4-6F71-6E10-76B3D0DE71A8}"/>
              </a:ext>
            </a:extLst>
          </p:cNvPr>
          <p:cNvSpPr txBox="1"/>
          <p:nvPr/>
        </p:nvSpPr>
        <p:spPr>
          <a:xfrm>
            <a:off x="342792" y="1613586"/>
            <a:ext cx="116722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b="0" i="0" u="none" strike="noStrike" baseline="0" dirty="0">
                <a:latin typeface="NewsGotT" pitchFamily="2" charset="0"/>
              </a:rPr>
              <a:t>The impedance matching between the ultrasonic </a:t>
            </a:r>
            <a:r>
              <a:rPr lang="en-US" sz="1800" b="1" i="0" u="none" strike="noStrike" baseline="0" dirty="0">
                <a:latin typeface="NewsGotT" pitchFamily="2" charset="0"/>
              </a:rPr>
              <a:t>power supply</a:t>
            </a:r>
            <a:r>
              <a:rPr lang="en-US" sz="1800" b="0" i="0" u="none" strike="noStrike" baseline="0" dirty="0">
                <a:latin typeface="NewsGotT" pitchFamily="2" charset="0"/>
              </a:rPr>
              <a:t> (1) and ultrasonic </a:t>
            </a:r>
            <a:r>
              <a:rPr lang="en-US" sz="1800" b="1" i="0" u="none" strike="noStrike" baseline="0" dirty="0">
                <a:latin typeface="NewsGotT" pitchFamily="2" charset="0"/>
              </a:rPr>
              <a:t>transducer</a:t>
            </a:r>
            <a:r>
              <a:rPr lang="en-US" sz="1800" b="0" i="0" u="none" strike="noStrike" baseline="0" dirty="0">
                <a:latin typeface="NewsGotT" pitchFamily="2" charset="0"/>
              </a:rPr>
              <a:t> (2), as well as the ultrasonic transducer (2) and the </a:t>
            </a:r>
            <a:r>
              <a:rPr lang="en-US" sz="1800" b="1" i="0" u="none" strike="noStrike" baseline="0" dirty="0">
                <a:latin typeface="NewsGotT" pitchFamily="2" charset="0"/>
              </a:rPr>
              <a:t>loading medium </a:t>
            </a:r>
            <a:r>
              <a:rPr lang="en-US" sz="1800" b="0" i="0" u="none" strike="noStrike" baseline="0" dirty="0">
                <a:latin typeface="NewsGotT" pitchFamily="2" charset="0"/>
              </a:rPr>
              <a:t>(3), is another requirement that must be satisfied for efficient power </a:t>
            </a:r>
            <a:r>
              <a:rPr lang="pt-PT" sz="1800" b="0" i="0" u="none" strike="noStrike" baseline="0" dirty="0" err="1">
                <a:latin typeface="NewsGotT" pitchFamily="2" charset="0"/>
              </a:rPr>
              <a:t>transmission</a:t>
            </a:r>
            <a:r>
              <a:rPr lang="pt-PT" sz="1800" b="0" i="0" u="none" strike="noStrike" baseline="0" dirty="0">
                <a:latin typeface="NewsGotT" pitchFamily="2" charset="0"/>
              </a:rPr>
              <a:t>.</a:t>
            </a:r>
            <a:endParaRPr lang="pt-PT" dirty="0">
              <a:latin typeface="NewsGotT" pitchFamily="2" charset="0"/>
            </a:endParaRP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31BCFC3E-C030-6C19-830C-BC011145B5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3797095" y="2353605"/>
            <a:ext cx="4926893" cy="2633627"/>
          </a:xfrm>
          <a:prstGeom prst="rect">
            <a:avLst/>
          </a:prstGeom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C9DE217C-4573-ECD0-064B-5F4333002A31}"/>
              </a:ext>
            </a:extLst>
          </p:cNvPr>
          <p:cNvSpPr txBox="1"/>
          <p:nvPr/>
        </p:nvSpPr>
        <p:spPr>
          <a:xfrm>
            <a:off x="342792" y="5430898"/>
            <a:ext cx="116413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 algn="just">
              <a:defRPr b="0" i="0" u="none" strike="noStrike" baseline="0">
                <a:latin typeface="NewsGotT" pitchFamily="2" charset="0"/>
              </a:defRPr>
            </a:lvl1pPr>
          </a:lstStyle>
          <a:p>
            <a:r>
              <a:rPr lang="en-US" dirty="0"/>
              <a:t>An ultrasonic </a:t>
            </a:r>
            <a:r>
              <a:rPr lang="en-US" b="1" dirty="0"/>
              <a:t>transducer</a:t>
            </a:r>
            <a:r>
              <a:rPr lang="en-US" dirty="0"/>
              <a:t>, along with its </a:t>
            </a:r>
            <a:r>
              <a:rPr lang="en-US" b="1" dirty="0"/>
              <a:t>surrounding elements</a:t>
            </a:r>
            <a:r>
              <a:rPr lang="en-US" dirty="0"/>
              <a:t>, constitutes a complex mechanical system characterized by inherent physical and mechanical constraints that cannot be eliminated. Therefore, </a:t>
            </a:r>
            <a:r>
              <a:rPr lang="en-US" b="1" dirty="0"/>
              <a:t>it is essential to exert precise control over all transducer loading factors and its vital functions </a:t>
            </a:r>
            <a:r>
              <a:rPr lang="en-US" dirty="0"/>
              <a:t>(e.g., current (A), voltage (V), frequency (Hz)).</a:t>
            </a:r>
          </a:p>
          <a:p>
            <a:endParaRPr lang="pt-PT" dirty="0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FDE8C6DD-34B2-4574-722E-EEBBD3EBF18A}"/>
              </a:ext>
            </a:extLst>
          </p:cNvPr>
          <p:cNvSpPr txBox="1"/>
          <p:nvPr/>
        </p:nvSpPr>
        <p:spPr>
          <a:xfrm>
            <a:off x="323128" y="832416"/>
            <a:ext cx="9450136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Piezoelectric Transducers: Modelling and Characterization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426BBF27-28FF-094E-6446-C7634BC79C1C}"/>
              </a:ext>
            </a:extLst>
          </p:cNvPr>
          <p:cNvSpPr txBox="1"/>
          <p:nvPr/>
        </p:nvSpPr>
        <p:spPr>
          <a:xfrm>
            <a:off x="5460246" y="4987232"/>
            <a:ext cx="16005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>
              <a:defRPr sz="1400" b="0" i="1" u="none" strike="noStrike" baseline="0">
                <a:latin typeface="NewsGotT" pitchFamily="2" charset="0"/>
              </a:defRPr>
            </a:lvl1pPr>
          </a:lstStyle>
          <a:p>
            <a:r>
              <a:rPr lang="en-US" dirty="0"/>
              <a:t>Ultrasonic system.</a:t>
            </a:r>
            <a:endParaRPr lang="pt-PT" dirty="0"/>
          </a:p>
        </p:txBody>
      </p:sp>
      <p:pic>
        <p:nvPicPr>
          <p:cNvPr id="6" name="Picture 7" descr="Picture 7">
            <a:extLst>
              <a:ext uri="{FF2B5EF4-FFF2-40B4-BE49-F238E27FC236}">
                <a16:creationId xmlns:a16="http://schemas.microsoft.com/office/drawing/2014/main" id="{7E53C3FC-E4EA-80A2-D88F-DAD96E135B9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330343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E715282F-8E26-50EC-9027-044CF8B3C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4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E4117BD3-00C5-B1DC-AE2F-59DF0DE4D35C}"/>
              </a:ext>
            </a:extLst>
          </p:cNvPr>
          <p:cNvSpPr txBox="1"/>
          <p:nvPr/>
        </p:nvSpPr>
        <p:spPr>
          <a:xfrm>
            <a:off x="313296" y="822583"/>
            <a:ext cx="1219887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Mechanical Design and Simulation of Piezoelectric Transducers and Specific Solutions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4EA9148-D0EA-3290-987E-8A56FA5AEE73}"/>
              </a:ext>
            </a:extLst>
          </p:cNvPr>
          <p:cNvSpPr txBox="1"/>
          <p:nvPr/>
        </p:nvSpPr>
        <p:spPr>
          <a:xfrm>
            <a:off x="331075" y="1647993"/>
            <a:ext cx="984458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u="sng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Design and Simulation of Solutions for Sonoprocessing of Metallic Materials </a:t>
            </a:r>
            <a:r>
              <a:rPr lang="en-US" sz="1600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- </a:t>
            </a:r>
            <a:r>
              <a:rPr lang="en-US" sz="1600" dirty="0">
                <a:latin typeface="NewsGotT" pitchFamily="2" charset="0"/>
                <a:cs typeface="Arial" panose="020B0604020202020204" pitchFamily="34" charset="0"/>
              </a:rPr>
              <a:t>Designs for Liquid Metal Processing</a:t>
            </a:r>
            <a:endParaRPr lang="pt-PT" sz="1600" dirty="0">
              <a:latin typeface="NewsGotT" pitchFamily="2" charset="0"/>
              <a:cs typeface="Arial" panose="020B0604020202020204" pitchFamily="34" charset="0"/>
            </a:endParaRPr>
          </a:p>
          <a:p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DF337F2B-1E1D-84D0-F085-F57118684E4C}"/>
              </a:ext>
            </a:extLst>
          </p:cNvPr>
          <p:cNvSpPr txBox="1"/>
          <p:nvPr/>
        </p:nvSpPr>
        <p:spPr>
          <a:xfrm>
            <a:off x="331074" y="2012661"/>
            <a:ext cx="116937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b="0" i="0" u="none" strike="noStrike" baseline="0" dirty="0">
                <a:latin typeface="NewsGotT" pitchFamily="2" charset="0"/>
              </a:rPr>
              <a:t>It is known that </a:t>
            </a:r>
            <a:r>
              <a:rPr lang="en-US" sz="1800" b="1" i="0" u="none" strike="noStrike" baseline="0" dirty="0">
                <a:latin typeface="NewsGotT" pitchFamily="2" charset="0"/>
              </a:rPr>
              <a:t>there is not any stable metallic material </a:t>
            </a:r>
            <a:r>
              <a:rPr lang="en-US" sz="1800" b="0" i="0" u="none" strike="noStrike" baseline="0" dirty="0">
                <a:latin typeface="NewsGotT" pitchFamily="2" charset="0"/>
              </a:rPr>
              <a:t>able to be used </a:t>
            </a:r>
            <a:r>
              <a:rPr lang="en-US" sz="1800" b="1" i="0" u="none" strike="noStrike" baseline="0" dirty="0">
                <a:latin typeface="NewsGotT" pitchFamily="2" charset="0"/>
              </a:rPr>
              <a:t>for use in the ultrasonic melt processing </a:t>
            </a:r>
            <a:r>
              <a:rPr lang="en-US" sz="1800" b="0" i="0" u="none" strike="noStrike" baseline="0" dirty="0">
                <a:latin typeface="NewsGotT" pitchFamily="2" charset="0"/>
              </a:rPr>
              <a:t>(aluminium alloys and  ferrous materials). </a:t>
            </a:r>
            <a:endParaRPr lang="pt-PT" dirty="0">
              <a:latin typeface="NewsGotT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BF64C4C-0BD3-B982-C6D5-8A7133C58C39}"/>
              </a:ext>
            </a:extLst>
          </p:cNvPr>
          <p:cNvSpPr txBox="1"/>
          <p:nvPr/>
        </p:nvSpPr>
        <p:spPr>
          <a:xfrm>
            <a:off x="334296" y="2882868"/>
            <a:ext cx="1167089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b="0" i="0" u="none" strike="noStrike" baseline="0" dirty="0">
                <a:latin typeface="NewsGotT-Reg"/>
              </a:rPr>
              <a:t>In the case of light alloys, as aluminium-based ones - those with the highest demand -, the erosion of the metallic sonotrodes drives us to a challenging question: “How to introduce acoustic vibration liquid melt at high temperature?</a:t>
            </a:r>
            <a:endParaRPr lang="pt-PT" dirty="0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32565EB-8347-6D7A-55A2-A0B4AFDA972F}"/>
              </a:ext>
            </a:extLst>
          </p:cNvPr>
          <p:cNvSpPr txBox="1"/>
          <p:nvPr/>
        </p:nvSpPr>
        <p:spPr>
          <a:xfrm>
            <a:off x="3977811" y="3940245"/>
            <a:ext cx="42363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i="0" u="none" strike="noStrike" baseline="0" dirty="0">
                <a:solidFill>
                  <a:schemeClr val="accent1"/>
                </a:solidFill>
                <a:latin typeface="NewsGotT-Reg"/>
              </a:rPr>
              <a:t>This question has two potential answers.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6A146A25-6E93-D6AB-2ED2-2ADF75F1B9BE}"/>
              </a:ext>
            </a:extLst>
          </p:cNvPr>
          <p:cNvSpPr txBox="1"/>
          <p:nvPr/>
        </p:nvSpPr>
        <p:spPr>
          <a:xfrm>
            <a:off x="4147875" y="4488132"/>
            <a:ext cx="6251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0" i="0" u="none" strike="noStrike" baseline="0" dirty="0">
                <a:latin typeface="NewsGotT-Reg"/>
              </a:rPr>
              <a:t>(</a:t>
            </a:r>
            <a:r>
              <a:rPr lang="en-US" sz="1800" b="0" i="0" u="none" strike="noStrike" baseline="0" dirty="0" err="1">
                <a:latin typeface="NewsGotT-Reg"/>
              </a:rPr>
              <a:t>i</a:t>
            </a:r>
            <a:r>
              <a:rPr lang="en-US" sz="1800" b="0" i="0" u="none" strike="noStrike" baseline="0" dirty="0">
                <a:latin typeface="NewsGotT-Reg"/>
              </a:rPr>
              <a:t>) Using ceramic materials as sonotrodes.</a:t>
            </a:r>
            <a:endParaRPr lang="pt-PT" dirty="0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31D32AD8-8261-757E-464F-23E460B146EF}"/>
              </a:ext>
            </a:extLst>
          </p:cNvPr>
          <p:cNvSpPr txBox="1"/>
          <p:nvPr/>
        </p:nvSpPr>
        <p:spPr>
          <a:xfrm>
            <a:off x="4147875" y="4904499"/>
            <a:ext cx="6251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0" i="0" u="none" strike="noStrike" baseline="0" dirty="0">
                <a:latin typeface="NewsGotT-Reg"/>
              </a:rPr>
              <a:t>(ii) Using Niobium or Tungsten.</a:t>
            </a:r>
            <a:endParaRPr lang="pt-PT" dirty="0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E1D4C490-7B9A-7AAB-32BB-31A29C373071}"/>
              </a:ext>
            </a:extLst>
          </p:cNvPr>
          <p:cNvSpPr txBox="1"/>
          <p:nvPr/>
        </p:nvSpPr>
        <p:spPr>
          <a:xfrm>
            <a:off x="3044156" y="5850751"/>
            <a:ext cx="6251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0" dirty="0">
                <a:effectLst/>
                <a:latin typeface="NewsGotT" pitchFamily="2" charset="0"/>
              </a:rPr>
              <a:t>Both approaches are feasible, but they are challenging.</a:t>
            </a:r>
            <a:endParaRPr lang="pt-PT" b="1" dirty="0">
              <a:latin typeface="NewsGotT" pitchFamily="2" charset="0"/>
            </a:endParaRPr>
          </a:p>
        </p:txBody>
      </p:sp>
      <p:pic>
        <p:nvPicPr>
          <p:cNvPr id="10" name="Picture 7" descr="Picture 7">
            <a:extLst>
              <a:ext uri="{FF2B5EF4-FFF2-40B4-BE49-F238E27FC236}">
                <a16:creationId xmlns:a16="http://schemas.microsoft.com/office/drawing/2014/main" id="{EB18EEE8-6432-DAAA-801D-C1AA3B65B06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157721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D5401854-23B7-ECD4-0DC9-4513164B1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5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aixaDeTexto 6">
            <a:extLst>
              <a:ext uri="{FF2B5EF4-FFF2-40B4-BE49-F238E27FC236}">
                <a16:creationId xmlns:a16="http://schemas.microsoft.com/office/drawing/2014/main" id="{E4117BD3-00C5-B1DC-AE2F-59DF0DE4D35C}"/>
              </a:ext>
            </a:extLst>
          </p:cNvPr>
          <p:cNvSpPr txBox="1"/>
          <p:nvPr/>
        </p:nvSpPr>
        <p:spPr>
          <a:xfrm>
            <a:off x="323126" y="833837"/>
            <a:ext cx="1219887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Mechanical Design and Simulation of Piezoelectric Transducers and Specific Solutions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4EA9148-D0EA-3290-987E-8A56FA5AEE73}"/>
              </a:ext>
            </a:extLst>
          </p:cNvPr>
          <p:cNvSpPr txBox="1"/>
          <p:nvPr/>
        </p:nvSpPr>
        <p:spPr>
          <a:xfrm>
            <a:off x="332633" y="1177770"/>
            <a:ext cx="98995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u="sng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Design and Simulation of Solutions for Sonoprocessing of Metallic Materials</a:t>
            </a:r>
            <a:r>
              <a:rPr lang="en-US" sz="1600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 - </a:t>
            </a:r>
            <a:r>
              <a:rPr lang="en-US" sz="1600" dirty="0">
                <a:latin typeface="NewsGotT" pitchFamily="2" charset="0"/>
                <a:cs typeface="Arial" panose="020B0604020202020204" pitchFamily="34" charset="0"/>
              </a:rPr>
              <a:t>Designs for Liquid Metal Processing</a:t>
            </a:r>
            <a:endParaRPr lang="pt-PT" sz="1600" u="sng" dirty="0">
              <a:latin typeface="NewsGotT" pitchFamily="2" charset="0"/>
            </a:endParaRPr>
          </a:p>
          <a:p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E69FDB6D-A811-93CB-4223-BE2AA49088E1}"/>
              </a:ext>
            </a:extLst>
          </p:cNvPr>
          <p:cNvSpPr txBox="1"/>
          <p:nvPr/>
        </p:nvSpPr>
        <p:spPr>
          <a:xfrm>
            <a:off x="323126" y="1892409"/>
            <a:ext cx="97757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latin typeface="NewsGotT" pitchFamily="2" charset="0"/>
              </a:rPr>
              <a:t>The ceramic materials are stable in liquid metals and can propagate acoustic energy in the medium, but (…) </a:t>
            </a:r>
            <a:endParaRPr lang="pt-PT" b="1" dirty="0">
              <a:latin typeface="NewsGotT" pitchFamily="2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1E0711D-A420-6A64-DFF9-BC15646C095D}"/>
              </a:ext>
            </a:extLst>
          </p:cNvPr>
          <p:cNvSpPr txBox="1"/>
          <p:nvPr/>
        </p:nvSpPr>
        <p:spPr>
          <a:xfrm>
            <a:off x="8445731" y="2451738"/>
            <a:ext cx="37462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baseline="0" dirty="0">
                <a:solidFill>
                  <a:srgbClr val="FF0000"/>
                </a:solidFill>
                <a:latin typeface="NewsGotT-Reg"/>
              </a:rPr>
              <a:t>(…) does not accept being axially excited!</a:t>
            </a:r>
            <a:endParaRPr lang="pt-PT" dirty="0">
              <a:solidFill>
                <a:srgbClr val="FF0000"/>
              </a:solidFill>
            </a:endParaRPr>
          </a:p>
        </p:txBody>
      </p:sp>
      <p:pic>
        <p:nvPicPr>
          <p:cNvPr id="15" name="Imagem 14">
            <a:extLst>
              <a:ext uri="{FF2B5EF4-FFF2-40B4-BE49-F238E27FC236}">
                <a16:creationId xmlns:a16="http://schemas.microsoft.com/office/drawing/2014/main" id="{629833FA-0A87-F78D-DED9-EBADA9DADA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213659" y="2746389"/>
            <a:ext cx="2103995" cy="3116227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0E4C41DD-4C68-9A7C-CCDB-5112A670D4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4752217" y="2816095"/>
            <a:ext cx="2237770" cy="3229358"/>
          </a:xfrm>
          <a:prstGeom prst="rect">
            <a:avLst/>
          </a:pr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67809EDE-5904-FB1A-D957-90673896DFFB}"/>
              </a:ext>
            </a:extLst>
          </p:cNvPr>
          <p:cNvSpPr txBox="1"/>
          <p:nvPr/>
        </p:nvSpPr>
        <p:spPr>
          <a:xfrm>
            <a:off x="1548429" y="4259648"/>
            <a:ext cx="37462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0" i="0" u="none" strike="noStrike" baseline="0" dirty="0">
                <a:latin typeface="NewsGotT" pitchFamily="2" charset="0"/>
              </a:rPr>
              <a:t>Then? Use a tube. </a:t>
            </a:r>
            <a:r>
              <a:rPr lang="en-US" sz="1600" b="1" i="0" u="none" strike="noStrike" baseline="0" dirty="0">
                <a:latin typeface="NewsGotT" pitchFamily="2" charset="0"/>
              </a:rPr>
              <a:t>But (…)</a:t>
            </a:r>
            <a:r>
              <a:rPr lang="en-US" sz="1600" b="0" i="0" u="none" strike="noStrike" baseline="0" dirty="0">
                <a:latin typeface="NewsGotT" pitchFamily="2" charset="0"/>
              </a:rPr>
              <a:t> </a:t>
            </a:r>
          </a:p>
          <a:p>
            <a:pPr algn="ctr"/>
            <a:r>
              <a:rPr lang="en-US" sz="1600" b="0" i="0" u="none" strike="noStrike" baseline="0" dirty="0">
                <a:latin typeface="NewsGotT" pitchFamily="2" charset="0"/>
              </a:rPr>
              <a:t>(…) </a:t>
            </a:r>
            <a:r>
              <a:rPr lang="pt-PT" sz="1600" b="0" i="0" u="none" strike="noStrike" baseline="0" dirty="0">
                <a:latin typeface="NewsGotT" pitchFamily="2" charset="0"/>
              </a:rPr>
              <a:t>must </a:t>
            </a:r>
            <a:r>
              <a:rPr lang="pt-PT" sz="1600" b="0" i="0" u="none" strike="noStrike" baseline="0" dirty="0" err="1">
                <a:latin typeface="NewsGotT" pitchFamily="2" charset="0"/>
              </a:rPr>
              <a:t>be</a:t>
            </a:r>
            <a:r>
              <a:rPr lang="pt-PT" sz="1600" b="0" i="0" u="none" strike="noStrike" baseline="0" dirty="0">
                <a:latin typeface="NewsGotT" pitchFamily="2" charset="0"/>
              </a:rPr>
              <a:t> </a:t>
            </a:r>
            <a:r>
              <a:rPr lang="pt-PT" sz="1600" b="0" i="0" u="none" strike="noStrike" baseline="0" dirty="0" err="1">
                <a:latin typeface="NewsGotT" pitchFamily="2" charset="0"/>
              </a:rPr>
              <a:t>radially</a:t>
            </a:r>
            <a:r>
              <a:rPr lang="pt-PT" sz="1600" b="0" i="0" u="none" strike="noStrike" baseline="0" dirty="0">
                <a:latin typeface="NewsGotT" pitchFamily="2" charset="0"/>
              </a:rPr>
              <a:t> </a:t>
            </a:r>
            <a:r>
              <a:rPr lang="pt-PT" sz="1600" b="0" i="0" u="none" strike="noStrike" baseline="0" dirty="0" err="1">
                <a:latin typeface="NewsGotT" pitchFamily="2" charset="0"/>
              </a:rPr>
              <a:t>excited</a:t>
            </a:r>
            <a:r>
              <a:rPr lang="pt-PT" sz="1600" b="0" i="0" u="none" strike="noStrike" baseline="0" dirty="0">
                <a:latin typeface="NewsGotT" pitchFamily="2" charset="0"/>
              </a:rPr>
              <a:t>.</a:t>
            </a:r>
            <a:endParaRPr lang="pt-PT" sz="1600" dirty="0">
              <a:latin typeface="NewsGotT" pitchFamily="2" charset="0"/>
            </a:endParaRP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87A58009-3425-F918-5816-BB6A9F9E4A60}"/>
              </a:ext>
            </a:extLst>
          </p:cNvPr>
          <p:cNvSpPr txBox="1"/>
          <p:nvPr/>
        </p:nvSpPr>
        <p:spPr>
          <a:xfrm>
            <a:off x="6749142" y="4982922"/>
            <a:ext cx="507096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pt-PT" b="1" i="0" u="none" strike="noStrike" baseline="0" dirty="0" err="1">
                <a:latin typeface="NewsGotT" pitchFamily="2" charset="0"/>
              </a:rPr>
              <a:t>How</a:t>
            </a:r>
            <a:r>
              <a:rPr lang="pt-PT" b="1" i="0" u="none" strike="noStrike" baseline="0" dirty="0">
                <a:latin typeface="NewsGotT" pitchFamily="2" charset="0"/>
              </a:rPr>
              <a:t> to </a:t>
            </a:r>
            <a:r>
              <a:rPr lang="pt-PT" b="1" i="0" u="none" strike="noStrike" baseline="0" dirty="0" err="1">
                <a:latin typeface="NewsGotT" pitchFamily="2" charset="0"/>
              </a:rPr>
              <a:t>couple</a:t>
            </a:r>
            <a:r>
              <a:rPr lang="pt-PT" b="1" i="0" u="none" strike="noStrike" baseline="0" dirty="0">
                <a:latin typeface="NewsGotT" pitchFamily="2" charset="0"/>
              </a:rPr>
              <a:t> </a:t>
            </a:r>
            <a:r>
              <a:rPr lang="pt-PT" b="0" i="0" u="none" strike="noStrike" baseline="0" dirty="0">
                <a:latin typeface="NewsGotT" pitchFamily="2" charset="0"/>
              </a:rPr>
              <a:t>a </a:t>
            </a:r>
            <a:r>
              <a:rPr lang="en-US" b="0" i="0" u="none" strike="noStrike" baseline="0" dirty="0">
                <a:latin typeface="NewsGotT" pitchFamily="2" charset="0"/>
              </a:rPr>
              <a:t>piezoelectric transducer to a ceramic tube?</a:t>
            </a:r>
          </a:p>
          <a:p>
            <a:pPr algn="l"/>
            <a:endParaRPr lang="en-US" b="0" i="0" u="none" strike="noStrike" baseline="0" dirty="0">
              <a:latin typeface="NewsGotT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b="1" i="0" u="none" strike="noStrike" baseline="0" dirty="0">
                <a:latin typeface="NewsGotT" pitchFamily="2" charset="0"/>
              </a:rPr>
              <a:t>How to convert </a:t>
            </a:r>
            <a:r>
              <a:rPr lang="en-US" b="0" i="0" u="none" strike="noStrike" baseline="0" dirty="0">
                <a:latin typeface="NewsGotT" pitchFamily="2" charset="0"/>
              </a:rPr>
              <a:t>a longitudinal in a perpendicular wave?”</a:t>
            </a:r>
            <a:endParaRPr lang="pt-PT" dirty="0">
              <a:latin typeface="NewsGotT" pitchFamily="2" charset="0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A2A93277-B27E-F4A2-DBE0-D66D24D8CC04}"/>
              </a:ext>
            </a:extLst>
          </p:cNvPr>
          <p:cNvSpPr txBox="1"/>
          <p:nvPr/>
        </p:nvSpPr>
        <p:spPr>
          <a:xfrm>
            <a:off x="6742604" y="4500363"/>
            <a:ext cx="12439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u="sng" dirty="0" err="1">
                <a:latin typeface="NewsGotT" pitchFamily="2" charset="0"/>
              </a:rPr>
              <a:t>Challenge</a:t>
            </a:r>
            <a:r>
              <a:rPr lang="pt-PT" u="sng" dirty="0">
                <a:latin typeface="NewsGotT" pitchFamily="2" charset="0"/>
              </a:rPr>
              <a:t>:</a:t>
            </a: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60685C81-9084-660C-C6CE-EF6744CE840A}"/>
              </a:ext>
            </a:extLst>
          </p:cNvPr>
          <p:cNvGrpSpPr/>
          <p:nvPr/>
        </p:nvGrpSpPr>
        <p:grpSpPr>
          <a:xfrm>
            <a:off x="2635964" y="5091602"/>
            <a:ext cx="1571198" cy="215153"/>
            <a:chOff x="2767213" y="5526468"/>
            <a:chExt cx="1571198" cy="215153"/>
          </a:xfrm>
        </p:grpSpPr>
        <p:sp>
          <p:nvSpPr>
            <p:cNvPr id="23" name="Seta: Para a Direita 22">
              <a:extLst>
                <a:ext uri="{FF2B5EF4-FFF2-40B4-BE49-F238E27FC236}">
                  <a16:creationId xmlns:a16="http://schemas.microsoft.com/office/drawing/2014/main" id="{4C17C1A9-2BB0-04CB-8C88-3452171CA383}"/>
                </a:ext>
              </a:extLst>
            </p:cNvPr>
            <p:cNvSpPr/>
            <p:nvPr/>
          </p:nvSpPr>
          <p:spPr>
            <a:xfrm>
              <a:off x="3579566" y="5526468"/>
              <a:ext cx="758845" cy="215153"/>
            </a:xfrm>
            <a:prstGeom prst="rightArrow">
              <a:avLst>
                <a:gd name="adj1" fmla="val 50000"/>
                <a:gd name="adj2" fmla="val 127473"/>
              </a:avLst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  <p:sp>
          <p:nvSpPr>
            <p:cNvPr id="24" name="Retângulo 23">
              <a:extLst>
                <a:ext uri="{FF2B5EF4-FFF2-40B4-BE49-F238E27FC236}">
                  <a16:creationId xmlns:a16="http://schemas.microsoft.com/office/drawing/2014/main" id="{91933030-5AC6-61AF-9DA1-656F1B217AB2}"/>
                </a:ext>
              </a:extLst>
            </p:cNvPr>
            <p:cNvSpPr/>
            <p:nvPr/>
          </p:nvSpPr>
          <p:spPr>
            <a:xfrm>
              <a:off x="3291161" y="5577448"/>
              <a:ext cx="180000" cy="106596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30D3759F-7C25-5D4F-7169-830DEAE74D19}"/>
                </a:ext>
              </a:extLst>
            </p:cNvPr>
            <p:cNvSpPr/>
            <p:nvPr/>
          </p:nvSpPr>
          <p:spPr>
            <a:xfrm>
              <a:off x="3053325" y="5577448"/>
              <a:ext cx="144000" cy="106596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  <p:sp>
          <p:nvSpPr>
            <p:cNvPr id="26" name="Retângulo 25">
              <a:extLst>
                <a:ext uri="{FF2B5EF4-FFF2-40B4-BE49-F238E27FC236}">
                  <a16:creationId xmlns:a16="http://schemas.microsoft.com/office/drawing/2014/main" id="{320DA409-2105-BC8F-3E17-37D8C707C2A0}"/>
                </a:ext>
              </a:extLst>
            </p:cNvPr>
            <p:cNvSpPr/>
            <p:nvPr/>
          </p:nvSpPr>
          <p:spPr>
            <a:xfrm>
              <a:off x="2895412" y="5577448"/>
              <a:ext cx="108000" cy="106596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  <p:sp>
          <p:nvSpPr>
            <p:cNvPr id="27" name="Retângulo 26">
              <a:extLst>
                <a:ext uri="{FF2B5EF4-FFF2-40B4-BE49-F238E27FC236}">
                  <a16:creationId xmlns:a16="http://schemas.microsoft.com/office/drawing/2014/main" id="{90A68ACE-8DAF-1B0F-C26A-D0FCECD916C9}"/>
                </a:ext>
              </a:extLst>
            </p:cNvPr>
            <p:cNvSpPr/>
            <p:nvPr/>
          </p:nvSpPr>
          <p:spPr>
            <a:xfrm>
              <a:off x="2767213" y="5578919"/>
              <a:ext cx="72000" cy="106596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pt-PT" dirty="0"/>
            </a:p>
          </p:txBody>
        </p:sp>
      </p:grpSp>
      <p:pic>
        <p:nvPicPr>
          <p:cNvPr id="6" name="Picture 7" descr="Picture 7">
            <a:extLst>
              <a:ext uri="{FF2B5EF4-FFF2-40B4-BE49-F238E27FC236}">
                <a16:creationId xmlns:a16="http://schemas.microsoft.com/office/drawing/2014/main" id="{2B513F9A-2639-0B24-5A78-4BF5E1882376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45163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2EC834B0-DD8A-DCB5-3839-D1026E4E2D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6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Imagem 10">
            <a:extLst>
              <a:ext uri="{FF2B5EF4-FFF2-40B4-BE49-F238E27FC236}">
                <a16:creationId xmlns:a16="http://schemas.microsoft.com/office/drawing/2014/main" id="{A68D81DB-B68F-E753-AE52-78BC7525A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332633" y="1878559"/>
            <a:ext cx="3687646" cy="3510728"/>
          </a:xfrm>
          <a:prstGeom prst="rect">
            <a:avLst/>
          </a:prstGeom>
        </p:spPr>
      </p:pic>
      <p:sp>
        <p:nvSpPr>
          <p:cNvPr id="17" name="CaixaDeTexto 16">
            <a:extLst>
              <a:ext uri="{FF2B5EF4-FFF2-40B4-BE49-F238E27FC236}">
                <a16:creationId xmlns:a16="http://schemas.microsoft.com/office/drawing/2014/main" id="{38E2850A-DF6B-B755-56B4-113CB57CB2CF}"/>
              </a:ext>
            </a:extLst>
          </p:cNvPr>
          <p:cNvSpPr txBox="1"/>
          <p:nvPr/>
        </p:nvSpPr>
        <p:spPr>
          <a:xfrm>
            <a:off x="600809" y="5526341"/>
            <a:ext cx="16716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 algn="just">
              <a:defRPr sz="1400" b="0" i="1" u="none" strike="noStrike" baseline="0">
                <a:latin typeface="NewsGotT" pitchFamily="2" charset="0"/>
              </a:defRPr>
            </a:lvl1pPr>
          </a:lstStyle>
          <a:p>
            <a:r>
              <a:rPr lang="en-US" dirty="0"/>
              <a:t>Normal Clamp-on.</a:t>
            </a:r>
            <a:endParaRPr lang="pt-PT" dirty="0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EF0DC7E6-6474-E26F-F045-39DDA030ABE9}"/>
              </a:ext>
            </a:extLst>
          </p:cNvPr>
          <p:cNvSpPr txBox="1"/>
          <p:nvPr/>
        </p:nvSpPr>
        <p:spPr>
          <a:xfrm>
            <a:off x="323126" y="833837"/>
            <a:ext cx="1219887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Mechanical Design and Simulation of Piezoelectric Transducers and Specific Solutions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3ACE6FBD-8A7A-3F58-F8AF-BB5704F598A2}"/>
              </a:ext>
            </a:extLst>
          </p:cNvPr>
          <p:cNvSpPr txBox="1"/>
          <p:nvPr/>
        </p:nvSpPr>
        <p:spPr>
          <a:xfrm>
            <a:off x="332633" y="1177770"/>
            <a:ext cx="98995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u="sng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Design and Simulation of Solutions for Sonoprocessing of Metallic Materials</a:t>
            </a:r>
            <a:r>
              <a:rPr lang="en-US" sz="1600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 - </a:t>
            </a:r>
            <a:r>
              <a:rPr lang="en-US" sz="1600" dirty="0">
                <a:latin typeface="NewsGotT" pitchFamily="2" charset="0"/>
                <a:cs typeface="Arial" panose="020B0604020202020204" pitchFamily="34" charset="0"/>
              </a:rPr>
              <a:t>Designs for Liquid Metal Processing</a:t>
            </a:r>
            <a:endParaRPr lang="pt-PT" sz="1600" u="sng" dirty="0">
              <a:latin typeface="NewsGotT" pitchFamily="2" charset="0"/>
            </a:endParaRPr>
          </a:p>
          <a:p>
            <a:endParaRPr lang="pt-PT" sz="1600" u="sng" dirty="0">
              <a:latin typeface="NewsGotT" pitchFamily="2" charset="0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41AC121D-C2F5-055A-6D99-4E4D7B0639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4325194" y="2013922"/>
            <a:ext cx="3846528" cy="3240000"/>
          </a:xfrm>
          <a:prstGeom prst="rect">
            <a:avLst/>
          </a:prstGeom>
        </p:spPr>
      </p:pic>
      <p:pic>
        <p:nvPicPr>
          <p:cNvPr id="4" name="Imagem 3" descr="Uma imagem com captura de ecrã, texto, Saturação de cores, diagrama&#10;&#10;Descrição gerada automaticamente">
            <a:extLst>
              <a:ext uri="{FF2B5EF4-FFF2-40B4-BE49-F238E27FC236}">
                <a16:creationId xmlns:a16="http://schemas.microsoft.com/office/drawing/2014/main" id="{1DE689CF-3178-0D29-9604-8648ECC24C9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t="22346" r="16086" b="24200"/>
          <a:stretch/>
        </p:blipFill>
        <p:spPr>
          <a:xfrm>
            <a:off x="8706326" y="2956832"/>
            <a:ext cx="2876105" cy="1195919"/>
          </a:xfrm>
          <a:prstGeom prst="rect">
            <a:avLst/>
          </a:prstGeom>
        </p:spPr>
      </p:pic>
      <p:pic>
        <p:nvPicPr>
          <p:cNvPr id="5" name="Picture 7" descr="Picture 7">
            <a:extLst>
              <a:ext uri="{FF2B5EF4-FFF2-40B4-BE49-F238E27FC236}">
                <a16:creationId xmlns:a16="http://schemas.microsoft.com/office/drawing/2014/main" id="{6AA2529D-118D-2E7A-3002-EEE60088B98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92833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1F7348AC-0135-108F-34C2-E4EC459578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7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Imagem 10" descr="Uma imagem com captura de ecrã&#10;&#10;Descrição gerada automaticamente">
            <a:extLst>
              <a:ext uri="{FF2B5EF4-FFF2-40B4-BE49-F238E27FC236}">
                <a16:creationId xmlns:a16="http://schemas.microsoft.com/office/drawing/2014/main" id="{9A9157E7-626C-5AF3-5FDF-B991794BCD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296" y="2672257"/>
            <a:ext cx="3804545" cy="2232000"/>
          </a:xfrm>
          <a:prstGeom prst="rect">
            <a:avLst/>
          </a:prstGeom>
        </p:spPr>
      </p:pic>
      <p:sp>
        <p:nvSpPr>
          <p:cNvPr id="26" name="CaixaDeTexto 25">
            <a:extLst>
              <a:ext uri="{FF2B5EF4-FFF2-40B4-BE49-F238E27FC236}">
                <a16:creationId xmlns:a16="http://schemas.microsoft.com/office/drawing/2014/main" id="{619F1CE7-26F5-7213-969D-54176B908903}"/>
              </a:ext>
            </a:extLst>
          </p:cNvPr>
          <p:cNvSpPr txBox="1"/>
          <p:nvPr/>
        </p:nvSpPr>
        <p:spPr>
          <a:xfrm>
            <a:off x="332633" y="5557734"/>
            <a:ext cx="88992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b="1" i="0" u="none" strike="noStrike" baseline="0" dirty="0">
                <a:latin typeface="NewsGotT" pitchFamily="2" charset="0"/>
              </a:rPr>
              <a:t>[B1] </a:t>
            </a:r>
            <a:r>
              <a:rPr lang="en-US" sz="1400" i="0" u="none" strike="noStrike" baseline="0" dirty="0">
                <a:latin typeface="NewsGotT" pitchFamily="2" charset="0"/>
              </a:rPr>
              <a:t>The sialon </a:t>
            </a:r>
            <a:r>
              <a:rPr lang="en-US" sz="1400" b="0" i="0" u="none" strike="noStrike" baseline="0" dirty="0">
                <a:latin typeface="NewsGotT" pitchFamily="2" charset="0"/>
              </a:rPr>
              <a:t>tube's radial displacement induces an </a:t>
            </a:r>
            <a:r>
              <a:rPr lang="en-US" sz="1400" b="1" i="0" u="none" strike="noStrike" baseline="0" dirty="0">
                <a:latin typeface="NewsGotT" pitchFamily="2" charset="0"/>
              </a:rPr>
              <a:t>intense cavitation regime </a:t>
            </a:r>
            <a:r>
              <a:rPr lang="en-US" sz="1400" b="0" i="0" u="none" strike="noStrike" baseline="0" dirty="0">
                <a:latin typeface="NewsGotT" pitchFamily="2" charset="0"/>
              </a:rPr>
              <a:t>that spreads throughout the surrounding liquid.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9EA1AB50-495A-20EA-18F3-462E8DEB6861}"/>
              </a:ext>
            </a:extLst>
          </p:cNvPr>
          <p:cNvSpPr txBox="1"/>
          <p:nvPr/>
        </p:nvSpPr>
        <p:spPr>
          <a:xfrm>
            <a:off x="323126" y="5936920"/>
            <a:ext cx="108775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b="1" i="0" u="none" strike="noStrike" baseline="0" dirty="0">
                <a:latin typeface="NewsGotT" pitchFamily="2" charset="0"/>
              </a:rPr>
              <a:t>[B2] Cavitation</a:t>
            </a:r>
            <a:r>
              <a:rPr lang="en-US" sz="1400" i="0" u="none" strike="noStrike" baseline="0" dirty="0">
                <a:latin typeface="NewsGotT" pitchFamily="2" charset="0"/>
              </a:rPr>
              <a:t> generated </a:t>
            </a:r>
            <a:r>
              <a:rPr lang="en-US" sz="1400" b="1" i="0" u="none" strike="noStrike" baseline="0" dirty="0">
                <a:latin typeface="NewsGotT" pitchFamily="2" charset="0"/>
              </a:rPr>
              <a:t>inside the tube is pushed to the bottom of the container</a:t>
            </a:r>
            <a:r>
              <a:rPr lang="en-US" sz="1400" i="0" u="none" strike="noStrike" baseline="0" dirty="0">
                <a:latin typeface="NewsGotT" pitchFamily="2" charset="0"/>
              </a:rPr>
              <a:t>, resulting in a well-established dispersion throughout the liquid volume</a:t>
            </a:r>
            <a:r>
              <a:rPr lang="en-US" sz="1400" b="0" i="0" u="none" strike="noStrike" baseline="0" dirty="0">
                <a:latin typeface="NewsGotT" pitchFamily="2" charset="0"/>
              </a:rPr>
              <a:t>.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4C268F1E-3D47-9EEF-0392-46C29D79215E}"/>
              </a:ext>
            </a:extLst>
          </p:cNvPr>
          <p:cNvSpPr txBox="1"/>
          <p:nvPr/>
        </p:nvSpPr>
        <p:spPr>
          <a:xfrm>
            <a:off x="7165056" y="2063512"/>
            <a:ext cx="21948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i="1" dirty="0">
                <a:latin typeface="NewsGotT" pitchFamily="2" charset="0"/>
              </a:rPr>
              <a:t>Open-end sialon tube</a:t>
            </a:r>
            <a:endParaRPr lang="pt-PT" sz="1400" i="1" dirty="0">
              <a:latin typeface="NewsGotT" pitchFamily="2" charset="0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E4D8ACE6-951C-46EF-0BDA-070A5D85D002}"/>
              </a:ext>
            </a:extLst>
          </p:cNvPr>
          <p:cNvSpPr txBox="1"/>
          <p:nvPr/>
        </p:nvSpPr>
        <p:spPr>
          <a:xfrm>
            <a:off x="323126" y="833837"/>
            <a:ext cx="1219887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Mechanical Design and Simulation of Piezoelectric Transducers and Specific Solutions</a:t>
            </a: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57B983FC-635F-F1FF-3513-03EDB2398621}"/>
              </a:ext>
            </a:extLst>
          </p:cNvPr>
          <p:cNvSpPr txBox="1"/>
          <p:nvPr/>
        </p:nvSpPr>
        <p:spPr>
          <a:xfrm>
            <a:off x="332633" y="1177770"/>
            <a:ext cx="98995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u="sng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Design and Simulation of Solutions for Sonoprocessing of Metallic Materials</a:t>
            </a:r>
            <a:r>
              <a:rPr lang="en-US" sz="1600" dirty="0">
                <a:effectLst/>
                <a:latin typeface="NewsGotT" pitchFamily="2" charset="0"/>
                <a:ea typeface="Calibri" panose="020F0502020204030204" pitchFamily="34" charset="0"/>
                <a:cs typeface="Arial" panose="020B0604020202020204" pitchFamily="34" charset="0"/>
              </a:rPr>
              <a:t> - </a:t>
            </a:r>
            <a:r>
              <a:rPr lang="en-US" sz="1600" dirty="0">
                <a:latin typeface="NewsGotT" pitchFamily="2" charset="0"/>
                <a:cs typeface="Arial" panose="020B0604020202020204" pitchFamily="34" charset="0"/>
              </a:rPr>
              <a:t>Designs for Liquid Metal Processing</a:t>
            </a:r>
            <a:endParaRPr lang="pt-PT" sz="1600" u="sng" dirty="0">
              <a:latin typeface="NewsGotT" pitchFamily="2" charset="0"/>
            </a:endParaRPr>
          </a:p>
          <a:p>
            <a:endParaRPr lang="pt-PT" sz="1600" u="sng" dirty="0">
              <a:latin typeface="NewsGotT" pitchFamily="2" charset="0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76853181-CFF0-87A4-63E2-B508FCDDBBF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124" t="16582" r="23684" b="24882"/>
          <a:stretch/>
        </p:blipFill>
        <p:spPr>
          <a:xfrm rot="13826861">
            <a:off x="2444136" y="1730208"/>
            <a:ext cx="963333" cy="9046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2" name="Agrupar 31">
            <a:extLst>
              <a:ext uri="{FF2B5EF4-FFF2-40B4-BE49-F238E27FC236}">
                <a16:creationId xmlns:a16="http://schemas.microsoft.com/office/drawing/2014/main" id="{7E45209C-B69A-92F1-E8B4-26FB5B3B8331}"/>
              </a:ext>
            </a:extLst>
          </p:cNvPr>
          <p:cNvGrpSpPr/>
          <p:nvPr/>
        </p:nvGrpSpPr>
        <p:grpSpPr>
          <a:xfrm>
            <a:off x="5954136" y="2388793"/>
            <a:ext cx="4278090" cy="2592924"/>
            <a:chOff x="4062338" y="3959169"/>
            <a:chExt cx="4278090" cy="2592924"/>
          </a:xfrm>
        </p:grpSpPr>
        <p:pic>
          <p:nvPicPr>
            <p:cNvPr id="15" name="Imagem 14" descr="Uma imagem com texto, água, captura de ecrã&#10;&#10;Descrição gerada automaticamente">
              <a:extLst>
                <a:ext uri="{FF2B5EF4-FFF2-40B4-BE49-F238E27FC236}">
                  <a16:creationId xmlns:a16="http://schemas.microsoft.com/office/drawing/2014/main" id="{B3E61007-024B-A72A-AA58-A56C78DB2A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192"/>
            <a:stretch/>
          </p:blipFill>
          <p:spPr>
            <a:xfrm>
              <a:off x="4400939" y="3959169"/>
              <a:ext cx="3939489" cy="2389588"/>
            </a:xfrm>
            <a:prstGeom prst="rect">
              <a:avLst/>
            </a:prstGeom>
          </p:spPr>
        </p:pic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C1ABA284-A85C-C147-6D9F-DB06E404C6E8}"/>
                </a:ext>
              </a:extLst>
            </p:cNvPr>
            <p:cNvSpPr txBox="1"/>
            <p:nvPr/>
          </p:nvSpPr>
          <p:spPr>
            <a:xfrm>
              <a:off x="5569334" y="6276304"/>
              <a:ext cx="2194850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100" dirty="0">
                  <a:latin typeface="NewsGotT" pitchFamily="2" charset="0"/>
                </a:rPr>
                <a:t>Experimental – t = 1 s</a:t>
              </a:r>
              <a:endParaRPr lang="pt-PT" sz="1100" dirty="0">
                <a:latin typeface="NewsGotT" pitchFamily="2" charset="0"/>
              </a:endParaRP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204DA76E-88F6-6FFD-58A2-B1F74A26F505}"/>
                </a:ext>
              </a:extLst>
            </p:cNvPr>
            <p:cNvSpPr txBox="1"/>
            <p:nvPr/>
          </p:nvSpPr>
          <p:spPr>
            <a:xfrm>
              <a:off x="4062338" y="6290483"/>
              <a:ext cx="2194850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100" dirty="0">
                  <a:latin typeface="NewsGotT" pitchFamily="2" charset="0"/>
                </a:rPr>
                <a:t>Experimental – t = 0 s</a:t>
              </a:r>
              <a:endParaRPr lang="pt-PT" sz="1100" dirty="0">
                <a:latin typeface="NewsGotT" pitchFamily="2" charset="0"/>
              </a:endParaRPr>
            </a:p>
          </p:txBody>
        </p:sp>
      </p:grpSp>
      <p:pic>
        <p:nvPicPr>
          <p:cNvPr id="3" name="Picture 7" descr="Picture 7">
            <a:extLst>
              <a:ext uri="{FF2B5EF4-FFF2-40B4-BE49-F238E27FC236}">
                <a16:creationId xmlns:a16="http://schemas.microsoft.com/office/drawing/2014/main" id="{C13FB7FD-7683-2572-2251-4E28BB5F68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2512279" cy="78825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046938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8F0D2E50-CA37-F3AB-9277-C9F0EF99F1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8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00B602C5-0446-BE0A-E1B5-586970A86DC4}"/>
              </a:ext>
            </a:extLst>
          </p:cNvPr>
          <p:cNvSpPr txBox="1"/>
          <p:nvPr/>
        </p:nvSpPr>
        <p:spPr>
          <a:xfrm>
            <a:off x="4289442" y="6086226"/>
            <a:ext cx="36131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0" i="1" u="none" strike="noStrike" baseline="0" dirty="0">
                <a:latin typeface="NewsGotT" pitchFamily="2" charset="0"/>
              </a:rPr>
              <a:t>Concept of degassing based in the regime ON-OFF.</a:t>
            </a:r>
            <a:endParaRPr lang="pt-PT" sz="1400" i="1" dirty="0">
              <a:latin typeface="NewsGotT" pitchFamily="2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2226DA0-572E-A667-3022-C862064FCF0A}"/>
              </a:ext>
            </a:extLst>
          </p:cNvPr>
          <p:cNvSpPr txBox="1"/>
          <p:nvPr/>
        </p:nvSpPr>
        <p:spPr>
          <a:xfrm>
            <a:off x="342792" y="1178295"/>
            <a:ext cx="97459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Aluminium </a:t>
            </a:r>
            <a:r>
              <a:rPr lang="pt-PT" sz="1600" u="sng" dirty="0" err="1">
                <a:latin typeface="NewsGotT" pitchFamily="2" charset="0"/>
                <a:cs typeface="Arial" panose="020B0604020202020204" pitchFamily="34" charset="0"/>
              </a:rPr>
              <a:t>Alloy</a:t>
            </a:r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 Casting</a:t>
            </a:r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8A26035-2FDC-486A-6BFE-404CACCBB838}"/>
              </a:ext>
            </a:extLst>
          </p:cNvPr>
          <p:cNvSpPr txBox="1"/>
          <p:nvPr/>
        </p:nvSpPr>
        <p:spPr>
          <a:xfrm>
            <a:off x="332961" y="832416"/>
            <a:ext cx="1130110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Sonoprocessing: Metallic Materials</a:t>
            </a:r>
          </a:p>
        </p:txBody>
      </p:sp>
      <p:pic>
        <p:nvPicPr>
          <p:cNvPr id="10" name="Imagem 9" descr="Uma imagem com texto, cilindro, captura de ecrã, design&#10;&#10;Descrição gerada automaticamente">
            <a:extLst>
              <a:ext uri="{FF2B5EF4-FFF2-40B4-BE49-F238E27FC236}">
                <a16:creationId xmlns:a16="http://schemas.microsoft.com/office/drawing/2014/main" id="{1F2B3524-38E7-880B-2E66-6941638142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644" y="1961918"/>
            <a:ext cx="3762156" cy="1946766"/>
          </a:xfrm>
          <a:prstGeom prst="rect">
            <a:avLst/>
          </a:prstGeom>
        </p:spPr>
      </p:pic>
      <p:pic>
        <p:nvPicPr>
          <p:cNvPr id="13" name="Imagem 12" descr="Uma imagem com captura de ecrã, Software de multimédia, software, eletrónica&#10;&#10;Descrição gerada automaticamente">
            <a:extLst>
              <a:ext uri="{FF2B5EF4-FFF2-40B4-BE49-F238E27FC236}">
                <a16:creationId xmlns:a16="http://schemas.microsoft.com/office/drawing/2014/main" id="{5C7438F5-1E4B-7FDA-6B53-14346AC967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645" y="4100457"/>
            <a:ext cx="5298370" cy="1793996"/>
          </a:xfrm>
          <a:prstGeom prst="rect">
            <a:avLst/>
          </a:prstGeom>
        </p:spPr>
      </p:pic>
      <p:pic>
        <p:nvPicPr>
          <p:cNvPr id="16" name="Cavitation_water">
            <a:hlinkClick r:id="" action="ppaction://media"/>
            <a:extLst>
              <a:ext uri="{FF2B5EF4-FFF2-40B4-BE49-F238E27FC236}">
                <a16:creationId xmlns:a16="http://schemas.microsoft.com/office/drawing/2014/main" id="{70578A3C-925F-3310-13EA-5D484F8434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9"/>
          <a:srcRect b="6206"/>
          <a:stretch/>
        </p:blipFill>
        <p:spPr>
          <a:xfrm>
            <a:off x="6365142" y="1961918"/>
            <a:ext cx="2629206" cy="3932537"/>
          </a:xfrm>
          <a:prstGeom prst="rect">
            <a:avLst/>
          </a:prstGeom>
        </p:spPr>
      </p:pic>
      <p:pic>
        <p:nvPicPr>
          <p:cNvPr id="17" name="Cavitation_foil">
            <a:hlinkClick r:id="" action="ppaction://media"/>
            <a:extLst>
              <a:ext uri="{FF2B5EF4-FFF2-40B4-BE49-F238E27FC236}">
                <a16:creationId xmlns:a16="http://schemas.microsoft.com/office/drawing/2014/main" id="{83FBF71D-6EA6-CC39-2B33-9FDC0FF1AB9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0"/>
          <a:srcRect r="14061" b="4673"/>
          <a:stretch/>
        </p:blipFill>
        <p:spPr>
          <a:xfrm>
            <a:off x="9083163" y="1961918"/>
            <a:ext cx="1994193" cy="3932535"/>
          </a:xfrm>
          <a:prstGeom prst="rect">
            <a:avLst/>
          </a:prstGeom>
        </p:spPr>
      </p:pic>
      <p:sp>
        <p:nvSpPr>
          <p:cNvPr id="7" name="Retângulo 6">
            <a:extLst>
              <a:ext uri="{FF2B5EF4-FFF2-40B4-BE49-F238E27FC236}">
                <a16:creationId xmlns:a16="http://schemas.microsoft.com/office/drawing/2014/main" id="{1B9B0F21-80BE-BB5E-A7A1-5FDA0154B927}"/>
              </a:ext>
            </a:extLst>
          </p:cNvPr>
          <p:cNvSpPr/>
          <p:nvPr/>
        </p:nvSpPr>
        <p:spPr>
          <a:xfrm>
            <a:off x="3071813" y="2935301"/>
            <a:ext cx="392906" cy="1031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DDCB5575-5F82-9740-546D-0BE5CCB7BED3}"/>
              </a:ext>
            </a:extLst>
          </p:cNvPr>
          <p:cNvSpPr txBox="1"/>
          <p:nvPr/>
        </p:nvSpPr>
        <p:spPr>
          <a:xfrm>
            <a:off x="2977814" y="2860557"/>
            <a:ext cx="58735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latin typeface="NewsGotT" pitchFamily="2" charset="0"/>
              </a:rPr>
              <a:t>time [s]</a:t>
            </a:r>
            <a:endParaRPr lang="pt-PT" sz="800" dirty="0">
              <a:latin typeface="NewsGotT" pitchFamily="2" charset="0"/>
            </a:endParaRPr>
          </a:p>
        </p:txBody>
      </p:sp>
      <p:pic>
        <p:nvPicPr>
          <p:cNvPr id="8" name="Picture 7" descr="Picture 7">
            <a:extLst>
              <a:ext uri="{FF2B5EF4-FFF2-40B4-BE49-F238E27FC236}">
                <a16:creationId xmlns:a16="http://schemas.microsoft.com/office/drawing/2014/main" id="{6A690DC7-3775-2068-CF49-462B096EFAAA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 amt="35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47450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0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626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89A93523-1168-2B77-3D4A-EE6B6E543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9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62226DA0-572E-A667-3022-C862064FCF0A}"/>
              </a:ext>
            </a:extLst>
          </p:cNvPr>
          <p:cNvSpPr txBox="1"/>
          <p:nvPr/>
        </p:nvSpPr>
        <p:spPr>
          <a:xfrm>
            <a:off x="342793" y="1178294"/>
            <a:ext cx="97459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Aluminium </a:t>
            </a:r>
            <a:r>
              <a:rPr lang="pt-PT" sz="1600" u="sng" dirty="0" err="1">
                <a:latin typeface="NewsGotT" pitchFamily="2" charset="0"/>
                <a:cs typeface="Arial" panose="020B0604020202020204" pitchFamily="34" charset="0"/>
              </a:rPr>
              <a:t>Alloy</a:t>
            </a:r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 Casting</a:t>
            </a:r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8A26035-2FDC-486A-6BFE-404CACCBB838}"/>
              </a:ext>
            </a:extLst>
          </p:cNvPr>
          <p:cNvSpPr txBox="1"/>
          <p:nvPr/>
        </p:nvSpPr>
        <p:spPr>
          <a:xfrm>
            <a:off x="323128" y="832416"/>
            <a:ext cx="1130110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Sonoprocessing: Metallic Materials</a:t>
            </a:r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4A39F44C-23BA-8D26-DD61-CBABA2DD2CC0}"/>
              </a:ext>
            </a:extLst>
          </p:cNvPr>
          <p:cNvGrpSpPr/>
          <p:nvPr/>
        </p:nvGrpSpPr>
        <p:grpSpPr>
          <a:xfrm>
            <a:off x="5973679" y="1288353"/>
            <a:ext cx="5498735" cy="2313361"/>
            <a:chOff x="5481640" y="2870859"/>
            <a:chExt cx="6122927" cy="2548958"/>
          </a:xfrm>
        </p:grpSpPr>
        <p:pic>
          <p:nvPicPr>
            <p:cNvPr id="3" name="Imagem 2" descr="Uma imagem com texto, captura de ecrã, diagrama&#10;&#10;Descrição gerada automaticamente">
              <a:extLst>
                <a:ext uri="{FF2B5EF4-FFF2-40B4-BE49-F238E27FC236}">
                  <a16:creationId xmlns:a16="http://schemas.microsoft.com/office/drawing/2014/main" id="{3842F839-206C-B695-52EB-2F2C286CB5F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81640" y="2870859"/>
              <a:ext cx="6122927" cy="2408221"/>
            </a:xfrm>
            <a:prstGeom prst="rect">
              <a:avLst/>
            </a:prstGeom>
          </p:spPr>
        </p:pic>
        <p:sp>
          <p:nvSpPr>
            <p:cNvPr id="11" name="Retângulo 10">
              <a:extLst>
                <a:ext uri="{FF2B5EF4-FFF2-40B4-BE49-F238E27FC236}">
                  <a16:creationId xmlns:a16="http://schemas.microsoft.com/office/drawing/2014/main" id="{7FA8BEB7-33FC-5F98-BA02-EBB71F130105}"/>
                </a:ext>
              </a:extLst>
            </p:cNvPr>
            <p:cNvSpPr/>
            <p:nvPr/>
          </p:nvSpPr>
          <p:spPr>
            <a:xfrm>
              <a:off x="7052650" y="5081264"/>
              <a:ext cx="3648546" cy="33855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</p:grp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263B90B5-4F43-16CF-B8EC-4BF652699169}"/>
              </a:ext>
            </a:extLst>
          </p:cNvPr>
          <p:cNvSpPr txBox="1"/>
          <p:nvPr/>
        </p:nvSpPr>
        <p:spPr>
          <a:xfrm>
            <a:off x="9944308" y="3230072"/>
            <a:ext cx="16703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400" b="0" i="1" u="none" strike="noStrike" baseline="0" dirty="0">
                <a:latin typeface="NewsGotT" pitchFamily="2" charset="0"/>
              </a:rPr>
              <a:t>Al9Si3CuFe </a:t>
            </a:r>
            <a:r>
              <a:rPr lang="pt-PT" sz="1400" b="0" i="1" u="none" strike="noStrike" baseline="0" dirty="0" err="1">
                <a:latin typeface="NewsGotT" pitchFamily="2" charset="0"/>
              </a:rPr>
              <a:t>alloy</a:t>
            </a:r>
            <a:r>
              <a:rPr lang="pt-PT" sz="1400" b="0" i="1" u="none" strike="noStrike" baseline="0" dirty="0">
                <a:latin typeface="NewsGotT" pitchFamily="2" charset="0"/>
              </a:rPr>
              <a:t>.</a:t>
            </a:r>
            <a:endParaRPr lang="pt-PT" sz="1400" i="1" dirty="0">
              <a:latin typeface="NewsGotT" pitchFamily="2" charset="0"/>
            </a:endParaRPr>
          </a:p>
        </p:txBody>
      </p:sp>
      <p:pic>
        <p:nvPicPr>
          <p:cNvPr id="19" name="Imagem 18">
            <a:extLst>
              <a:ext uri="{FF2B5EF4-FFF2-40B4-BE49-F238E27FC236}">
                <a16:creationId xmlns:a16="http://schemas.microsoft.com/office/drawing/2014/main" id="{FFE4201C-C2D2-E8BB-432B-1AFEE1BF158D}"/>
              </a:ext>
            </a:extLst>
          </p:cNvPr>
          <p:cNvPicPr/>
          <p:nvPr/>
        </p:nvPicPr>
        <p:blipFill rotWithShape="1">
          <a:blip r:embed="rId5"/>
          <a:srcRect l="1027" t="4164" r="45870" b="22159"/>
          <a:stretch/>
        </p:blipFill>
        <p:spPr>
          <a:xfrm>
            <a:off x="3457922" y="4585798"/>
            <a:ext cx="2633402" cy="2148766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20" name="Imagem 19">
            <a:extLst>
              <a:ext uri="{FF2B5EF4-FFF2-40B4-BE49-F238E27FC236}">
                <a16:creationId xmlns:a16="http://schemas.microsoft.com/office/drawing/2014/main" id="{D49CA03D-2C30-7159-74F7-88D2C731E20A}"/>
              </a:ext>
            </a:extLst>
          </p:cNvPr>
          <p:cNvPicPr/>
          <p:nvPr/>
        </p:nvPicPr>
        <p:blipFill rotWithShape="1">
          <a:blip r:embed="rId6"/>
          <a:srcRect l="1078" t="4398" r="47034" b="32514"/>
          <a:stretch/>
        </p:blipFill>
        <p:spPr>
          <a:xfrm>
            <a:off x="432451" y="4585798"/>
            <a:ext cx="2989174" cy="2148766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21" name="Imagem 20">
            <a:extLst>
              <a:ext uri="{FF2B5EF4-FFF2-40B4-BE49-F238E27FC236}">
                <a16:creationId xmlns:a16="http://schemas.microsoft.com/office/drawing/2014/main" id="{1CA05458-9A2E-84FB-C41D-2B3E7FB88E33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427289" y="1757333"/>
            <a:ext cx="4804576" cy="2711312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E576F375-E689-DC41-DD8E-74819E2A59B2}"/>
              </a:ext>
            </a:extLst>
          </p:cNvPr>
          <p:cNvSpPr txBox="1"/>
          <p:nvPr/>
        </p:nvSpPr>
        <p:spPr>
          <a:xfrm>
            <a:off x="6429054" y="6564078"/>
            <a:ext cx="517551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 algn="just">
              <a:defRPr sz="1000">
                <a:latin typeface="NewsGotT" pitchFamily="2" charset="0"/>
              </a:defRPr>
            </a:lvl1pPr>
          </a:lstStyle>
          <a:p>
            <a:r>
              <a:rPr lang="en-US" sz="1400" i="1" dirty="0"/>
              <a:t>Melt treatment of Al9Si3CuFe alloy assisted by US Fixed and US MMM.</a:t>
            </a:r>
          </a:p>
        </p:txBody>
      </p:sp>
      <p:pic>
        <p:nvPicPr>
          <p:cNvPr id="17" name="Imagem 16">
            <a:extLst>
              <a:ext uri="{FF2B5EF4-FFF2-40B4-BE49-F238E27FC236}">
                <a16:creationId xmlns:a16="http://schemas.microsoft.com/office/drawing/2014/main" id="{3A393C3E-DBD4-C72C-6B83-0F02BA60D1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44533" y="3680479"/>
            <a:ext cx="2989174" cy="2916371"/>
          </a:xfrm>
          <a:prstGeom prst="rect">
            <a:avLst/>
          </a:prstGeom>
        </p:spPr>
      </p:pic>
      <p:sp>
        <p:nvSpPr>
          <p:cNvPr id="22" name="CaixaDeTexto 21">
            <a:extLst>
              <a:ext uri="{FF2B5EF4-FFF2-40B4-BE49-F238E27FC236}">
                <a16:creationId xmlns:a16="http://schemas.microsoft.com/office/drawing/2014/main" id="{4EB9E248-BBE2-5260-9B35-007EA4D73403}"/>
              </a:ext>
            </a:extLst>
          </p:cNvPr>
          <p:cNvSpPr txBox="1"/>
          <p:nvPr/>
        </p:nvSpPr>
        <p:spPr>
          <a:xfrm>
            <a:off x="9944308" y="4803425"/>
            <a:ext cx="19552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latin typeface="NewsGotT" pitchFamily="2" charset="0"/>
              </a:rPr>
              <a:t>Technology MMM</a:t>
            </a:r>
            <a:endParaRPr lang="pt-PT" sz="1400" dirty="0">
              <a:latin typeface="NewsGotT" pitchFamily="2" charset="0"/>
            </a:endParaRPr>
          </a:p>
        </p:txBody>
      </p:sp>
      <p:pic>
        <p:nvPicPr>
          <p:cNvPr id="8" name="Picture 7" descr="Picture 7">
            <a:extLst>
              <a:ext uri="{FF2B5EF4-FFF2-40B4-BE49-F238E27FC236}">
                <a16:creationId xmlns:a16="http://schemas.microsoft.com/office/drawing/2014/main" id="{EBD76F9E-47EC-F8F1-52FE-D0B659B3644E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35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971536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AFDE0665-086A-3FE6-8695-241C6593ED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10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62226DA0-572E-A667-3022-C862064FCF0A}"/>
              </a:ext>
            </a:extLst>
          </p:cNvPr>
          <p:cNvSpPr txBox="1"/>
          <p:nvPr/>
        </p:nvSpPr>
        <p:spPr>
          <a:xfrm>
            <a:off x="342791" y="1168462"/>
            <a:ext cx="97459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Aluminium </a:t>
            </a:r>
            <a:r>
              <a:rPr lang="pt-PT" sz="1600" u="sng" dirty="0" err="1">
                <a:latin typeface="NewsGotT" pitchFamily="2" charset="0"/>
                <a:cs typeface="Arial" panose="020B0604020202020204" pitchFamily="34" charset="0"/>
              </a:rPr>
              <a:t>Alloy</a:t>
            </a:r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 Casting</a:t>
            </a:r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8A26035-2FDC-486A-6BFE-404CACCBB838}"/>
              </a:ext>
            </a:extLst>
          </p:cNvPr>
          <p:cNvSpPr txBox="1"/>
          <p:nvPr/>
        </p:nvSpPr>
        <p:spPr>
          <a:xfrm>
            <a:off x="323127" y="832529"/>
            <a:ext cx="1130110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Sonoprocessing: Metallic Materials</a:t>
            </a:r>
          </a:p>
        </p:txBody>
      </p:sp>
      <p:pic>
        <p:nvPicPr>
          <p:cNvPr id="17" name="Imagem 16" descr="Uma imagem com texto, mapa, diagrama&#10;&#10;Descrição gerada automaticamente">
            <a:extLst>
              <a:ext uri="{FF2B5EF4-FFF2-40B4-BE49-F238E27FC236}">
                <a16:creationId xmlns:a16="http://schemas.microsoft.com/office/drawing/2014/main" id="{06BFBA08-D1C2-D878-7846-DBA4E4C66C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7417" y="716096"/>
            <a:ext cx="3492720" cy="2772000"/>
          </a:xfrm>
          <a:prstGeom prst="rect">
            <a:avLst/>
          </a:prstGeom>
        </p:spPr>
      </p:pic>
      <p:pic>
        <p:nvPicPr>
          <p:cNvPr id="11" name="Imagem 10" descr="Uma imagem com texto, mapa&#10;&#10;Descrição gerada automaticamente">
            <a:extLst>
              <a:ext uri="{FF2B5EF4-FFF2-40B4-BE49-F238E27FC236}">
                <a16:creationId xmlns:a16="http://schemas.microsoft.com/office/drawing/2014/main" id="{E9054CD6-011A-204B-495F-7F6B2445E5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5327" y="2122932"/>
            <a:ext cx="3455861" cy="2772000"/>
          </a:xfrm>
          <a:prstGeom prst="rect">
            <a:avLst/>
          </a:prstGeom>
        </p:spPr>
      </p:pic>
      <p:pic>
        <p:nvPicPr>
          <p:cNvPr id="19" name="Cavitation_open tube_1">
            <a:hlinkClick r:id="" action="ppaction://media"/>
            <a:extLst>
              <a:ext uri="{FF2B5EF4-FFF2-40B4-BE49-F238E27FC236}">
                <a16:creationId xmlns:a16="http://schemas.microsoft.com/office/drawing/2014/main" id="{4715EBA0-B45F-5400-540D-953CEACE3A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1"/>
          <a:srcRect t="16753" b="21321"/>
          <a:stretch/>
        </p:blipFill>
        <p:spPr>
          <a:xfrm>
            <a:off x="421923" y="1601241"/>
            <a:ext cx="2383651" cy="2624152"/>
          </a:xfrm>
          <a:prstGeom prst="rect">
            <a:avLst/>
          </a:prstGeom>
        </p:spPr>
      </p:pic>
      <p:pic>
        <p:nvPicPr>
          <p:cNvPr id="20" name="20220707_183635">
            <a:hlinkClick r:id="" action="ppaction://media"/>
            <a:extLst>
              <a:ext uri="{FF2B5EF4-FFF2-40B4-BE49-F238E27FC236}">
                <a16:creationId xmlns:a16="http://schemas.microsoft.com/office/drawing/2014/main" id="{3944B678-A138-AA91-3E00-DDCD1C161E7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2"/>
          <a:srcRect t="22894" b="10439"/>
          <a:stretch/>
        </p:blipFill>
        <p:spPr>
          <a:xfrm rot="16200000">
            <a:off x="3084088" y="4181457"/>
            <a:ext cx="2255838" cy="2673586"/>
          </a:xfrm>
          <a:prstGeom prst="rect">
            <a:avLst/>
          </a:prstGeom>
        </p:spPr>
      </p:pic>
      <p:grpSp>
        <p:nvGrpSpPr>
          <p:cNvPr id="26" name="Agrupar 25">
            <a:extLst>
              <a:ext uri="{FF2B5EF4-FFF2-40B4-BE49-F238E27FC236}">
                <a16:creationId xmlns:a16="http://schemas.microsoft.com/office/drawing/2014/main" id="{446DE039-9587-CD6A-2500-370815914D5E}"/>
              </a:ext>
            </a:extLst>
          </p:cNvPr>
          <p:cNvGrpSpPr/>
          <p:nvPr/>
        </p:nvGrpSpPr>
        <p:grpSpPr>
          <a:xfrm>
            <a:off x="2875214" y="1601241"/>
            <a:ext cx="2672563" cy="2624152"/>
            <a:chOff x="2875214" y="1789500"/>
            <a:chExt cx="2672563" cy="2624152"/>
          </a:xfrm>
        </p:grpSpPr>
        <p:grpSp>
          <p:nvGrpSpPr>
            <p:cNvPr id="23" name="Agrupar 22">
              <a:extLst>
                <a:ext uri="{FF2B5EF4-FFF2-40B4-BE49-F238E27FC236}">
                  <a16:creationId xmlns:a16="http://schemas.microsoft.com/office/drawing/2014/main" id="{387D2F73-9830-2207-138B-37A74039B99C}"/>
                </a:ext>
              </a:extLst>
            </p:cNvPr>
            <p:cNvGrpSpPr/>
            <p:nvPr/>
          </p:nvGrpSpPr>
          <p:grpSpPr>
            <a:xfrm>
              <a:off x="2875214" y="1789500"/>
              <a:ext cx="2672563" cy="2581478"/>
              <a:chOff x="2875214" y="1789500"/>
              <a:chExt cx="2672563" cy="2581478"/>
            </a:xfrm>
          </p:grpSpPr>
          <p:pic>
            <p:nvPicPr>
              <p:cNvPr id="6" name="Imagem 5" descr="Uma imagem com texto, eletrónica, captura de ecrã, Software de multimédia&#10;&#10;Descrição gerada automaticamente">
                <a:extLst>
                  <a:ext uri="{FF2B5EF4-FFF2-40B4-BE49-F238E27FC236}">
                    <a16:creationId xmlns:a16="http://schemas.microsoft.com/office/drawing/2014/main" id="{020FE82F-C849-B421-9B4B-13F9A2FE33C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3987"/>
              <a:stretch/>
            </p:blipFill>
            <p:spPr>
              <a:xfrm>
                <a:off x="2875214" y="1789500"/>
                <a:ext cx="2672563" cy="2581478"/>
              </a:xfrm>
              <a:prstGeom prst="rect">
                <a:avLst/>
              </a:prstGeom>
            </p:spPr>
          </p:pic>
          <p:sp>
            <p:nvSpPr>
              <p:cNvPr id="22" name="Retângulo 21">
                <a:extLst>
                  <a:ext uri="{FF2B5EF4-FFF2-40B4-BE49-F238E27FC236}">
                    <a16:creationId xmlns:a16="http://schemas.microsoft.com/office/drawing/2014/main" id="{D876F3E5-16EA-CAE2-350B-F444D21C0944}"/>
                  </a:ext>
                </a:extLst>
              </p:cNvPr>
              <p:cNvSpPr/>
              <p:nvPr/>
            </p:nvSpPr>
            <p:spPr>
              <a:xfrm>
                <a:off x="4368800" y="4175125"/>
                <a:ext cx="1045350" cy="19585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PT"/>
              </a:p>
            </p:txBody>
          </p:sp>
        </p:grp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37A74E59-2CFB-DC5A-734E-F5036FD0138F}"/>
                </a:ext>
              </a:extLst>
            </p:cNvPr>
            <p:cNvSpPr txBox="1"/>
            <p:nvPr/>
          </p:nvSpPr>
          <p:spPr>
            <a:xfrm>
              <a:off x="4357678" y="4175125"/>
              <a:ext cx="1067594" cy="23852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pt-PT" sz="950" dirty="0">
                  <a:solidFill>
                    <a:schemeClr val="bg2">
                      <a:lumMod val="25000"/>
                    </a:schemeClr>
                  </a:solidFill>
                  <a:latin typeface="NewsGoth BT" panose="020B0503020203020204" pitchFamily="34" charset="0"/>
                  <a:cs typeface="Arial" panose="020B0604020202020204" pitchFamily="34" charset="0"/>
                </a:rPr>
                <a:t>After treatment</a:t>
              </a:r>
              <a:endParaRPr lang="pt-PT" sz="950" dirty="0">
                <a:solidFill>
                  <a:schemeClr val="bg2">
                    <a:lumMod val="25000"/>
                  </a:schemeClr>
                </a:solidFill>
                <a:latin typeface="NewsGoth BT" panose="020B0503020203020204" pitchFamily="34" charset="0"/>
              </a:endParaRPr>
            </a:p>
          </p:txBody>
        </p:sp>
      </p:grp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4A089309-4A4D-DD3E-4CC2-B3A0965F9C5A}"/>
              </a:ext>
            </a:extLst>
          </p:cNvPr>
          <p:cNvSpPr txBox="1"/>
          <p:nvPr/>
        </p:nvSpPr>
        <p:spPr>
          <a:xfrm>
            <a:off x="9039511" y="832529"/>
            <a:ext cx="265435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400" b="0" i="0" u="none" strike="noStrike" baseline="0" dirty="0">
                <a:latin typeface="NewsGotT" pitchFamily="2" charset="0"/>
              </a:rPr>
              <a:t>AlSi7Mg </a:t>
            </a:r>
            <a:r>
              <a:rPr lang="pt-PT" sz="1400" b="0" i="0" u="none" strike="noStrike" baseline="0" dirty="0" err="1">
                <a:latin typeface="NewsGotT" pitchFamily="2" charset="0"/>
              </a:rPr>
              <a:t>alloy</a:t>
            </a:r>
            <a:endParaRPr lang="pt-PT" sz="1400" b="0" i="0" u="none" strike="noStrike" baseline="0" dirty="0">
              <a:latin typeface="NewsGotT" pitchFamily="2" charset="0"/>
            </a:endParaRPr>
          </a:p>
          <a:p>
            <a:r>
              <a:rPr lang="pt-PT" sz="1400" b="1" dirty="0">
                <a:latin typeface="NewsGotT" pitchFamily="2" charset="0"/>
              </a:rPr>
              <a:t>T = 700 </a:t>
            </a:r>
            <a:r>
              <a:rPr lang="pt-PT" sz="1400" b="1" dirty="0" err="1">
                <a:latin typeface="NewsGotT" pitchFamily="2" charset="0"/>
              </a:rPr>
              <a:t>ºC</a:t>
            </a:r>
            <a:endParaRPr lang="pt-PT" sz="1400" b="1" dirty="0">
              <a:latin typeface="NewsGotT" pitchFamily="2" charset="0"/>
            </a:endParaRPr>
          </a:p>
          <a:p>
            <a:r>
              <a:rPr lang="pt-PT" sz="1400" dirty="0">
                <a:latin typeface="NewsGotT" pitchFamily="2" charset="0"/>
              </a:rPr>
              <a:t>t  = 60 s</a:t>
            </a:r>
          </a:p>
          <a:p>
            <a:pPr algn="l"/>
            <a:r>
              <a:rPr lang="en-US" sz="1400" b="0" i="0" u="none" strike="noStrike" baseline="0" dirty="0">
                <a:latin typeface="NewsGotT" pitchFamily="2" charset="0"/>
              </a:rPr>
              <a:t>US MMM</a:t>
            </a:r>
            <a:r>
              <a:rPr lang="pt-PT" sz="1400" b="0" i="0" u="none" strike="noStrike" baseline="0" dirty="0">
                <a:latin typeface="NewsGotT" pitchFamily="2" charset="0"/>
              </a:rPr>
              <a:t> with </a:t>
            </a:r>
            <a:r>
              <a:rPr lang="pt-PT" sz="1400" b="1" i="0" u="none" strike="noStrike" baseline="0" dirty="0">
                <a:latin typeface="NewsGotT" pitchFamily="2" charset="0"/>
              </a:rPr>
              <a:t>f = </a:t>
            </a:r>
            <a:r>
              <a:rPr lang="en-US" sz="1400" b="1" i="0" u="none" strike="noStrike" baseline="0" dirty="0">
                <a:latin typeface="NewsGotT" pitchFamily="2" charset="0"/>
              </a:rPr>
              <a:t>20.3±0.2 kHz</a:t>
            </a:r>
          </a:p>
          <a:p>
            <a:pPr algn="l"/>
            <a:r>
              <a:rPr lang="en-US" sz="1400" dirty="0">
                <a:latin typeface="NewsGotT" pitchFamily="2" charset="0"/>
              </a:rPr>
              <a:t>P = </a:t>
            </a:r>
            <a:r>
              <a:rPr lang="en-US" sz="1400" b="0" i="0" u="none" strike="noStrike" baseline="0" dirty="0">
                <a:latin typeface="NewsGotT" pitchFamily="2" charset="0"/>
              </a:rPr>
              <a:t>600 W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B9E951BA-9788-934D-93D6-96A7B839B963}"/>
              </a:ext>
            </a:extLst>
          </p:cNvPr>
          <p:cNvSpPr txBox="1"/>
          <p:nvPr/>
        </p:nvSpPr>
        <p:spPr>
          <a:xfrm>
            <a:off x="5772701" y="3758058"/>
            <a:ext cx="265435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pt-PT" sz="1400" b="0" i="0" u="none" strike="noStrike" baseline="0" dirty="0">
                <a:latin typeface="NewsGotT" pitchFamily="2" charset="0"/>
              </a:rPr>
              <a:t>AlSi7Mg </a:t>
            </a:r>
            <a:r>
              <a:rPr lang="pt-PT" sz="1400" b="0" i="0" u="none" strike="noStrike" baseline="0" dirty="0" err="1">
                <a:latin typeface="NewsGotT" pitchFamily="2" charset="0"/>
              </a:rPr>
              <a:t>alloy</a:t>
            </a:r>
            <a:endParaRPr lang="pt-PT" sz="1400" b="0" i="0" u="none" strike="noStrike" baseline="0" dirty="0">
              <a:latin typeface="NewsGotT" pitchFamily="2" charset="0"/>
            </a:endParaRPr>
          </a:p>
          <a:p>
            <a:pPr algn="r"/>
            <a:r>
              <a:rPr lang="pt-PT" sz="1400" b="1" dirty="0">
                <a:latin typeface="NewsGotT" pitchFamily="2" charset="0"/>
              </a:rPr>
              <a:t>T = 640 </a:t>
            </a:r>
            <a:r>
              <a:rPr lang="pt-PT" sz="1400" b="1" dirty="0" err="1">
                <a:latin typeface="NewsGotT" pitchFamily="2" charset="0"/>
              </a:rPr>
              <a:t>ºC</a:t>
            </a:r>
            <a:endParaRPr lang="pt-PT" sz="1400" b="1" dirty="0">
              <a:latin typeface="NewsGotT" pitchFamily="2" charset="0"/>
            </a:endParaRPr>
          </a:p>
          <a:p>
            <a:pPr algn="r"/>
            <a:r>
              <a:rPr lang="pt-PT" sz="1400" dirty="0">
                <a:latin typeface="NewsGotT" pitchFamily="2" charset="0"/>
              </a:rPr>
              <a:t>t  = 60 s</a:t>
            </a:r>
          </a:p>
          <a:p>
            <a:pPr algn="r"/>
            <a:r>
              <a:rPr lang="en-US" sz="1400" b="0" i="0" u="none" strike="noStrike" baseline="0" dirty="0">
                <a:latin typeface="NewsGotT" pitchFamily="2" charset="0"/>
              </a:rPr>
              <a:t>US MMM</a:t>
            </a:r>
            <a:r>
              <a:rPr lang="pt-PT" sz="1400" b="0" i="0" u="none" strike="noStrike" baseline="0" dirty="0">
                <a:latin typeface="NewsGotT" pitchFamily="2" charset="0"/>
              </a:rPr>
              <a:t> with </a:t>
            </a:r>
            <a:r>
              <a:rPr lang="pt-PT" sz="1400" b="1" i="0" u="none" strike="noStrike" baseline="0" dirty="0">
                <a:latin typeface="NewsGotT" pitchFamily="2" charset="0"/>
              </a:rPr>
              <a:t>f = </a:t>
            </a:r>
            <a:r>
              <a:rPr lang="en-US" sz="1400" b="1" i="0" u="none" strike="noStrike" baseline="0" dirty="0">
                <a:latin typeface="NewsGotT" pitchFamily="2" charset="0"/>
              </a:rPr>
              <a:t>20.3±0.2 kHz</a:t>
            </a:r>
          </a:p>
          <a:p>
            <a:pPr algn="r"/>
            <a:r>
              <a:rPr lang="en-US" sz="1400" dirty="0">
                <a:latin typeface="NewsGotT" pitchFamily="2" charset="0"/>
              </a:rPr>
              <a:t>P = </a:t>
            </a:r>
            <a:r>
              <a:rPr lang="en-US" sz="1400" b="0" i="0" u="none" strike="noStrike" baseline="0" dirty="0">
                <a:latin typeface="NewsGotT" pitchFamily="2" charset="0"/>
              </a:rPr>
              <a:t>600 W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C709CB77-FEAD-04C6-F94D-8787EF7BDD78}"/>
              </a:ext>
            </a:extLst>
          </p:cNvPr>
          <p:cNvSpPr txBox="1"/>
          <p:nvPr/>
        </p:nvSpPr>
        <p:spPr>
          <a:xfrm>
            <a:off x="279832" y="6590018"/>
            <a:ext cx="56938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 algn="just">
              <a:defRPr sz="1000">
                <a:latin typeface="NewsGotT" pitchFamily="2" charset="0"/>
              </a:defRPr>
            </a:lvl1pPr>
          </a:lstStyle>
          <a:p>
            <a:r>
              <a:rPr lang="en-US" sz="1400" i="1" dirty="0"/>
              <a:t>Laboratory setup for isothermal/continuous grain refinement assisted by ultrasonics. </a:t>
            </a:r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551B115E-6CCA-BE08-7B24-FC9809ED1D3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26306" y="5134445"/>
            <a:ext cx="4702765" cy="1658201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98748D39-AA0A-6EF7-943E-42B8C57A7F1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21923" y="3140490"/>
            <a:ext cx="877628" cy="1099087"/>
          </a:xfrm>
          <a:prstGeom prst="rect">
            <a:avLst/>
          </a:prstGeom>
        </p:spPr>
      </p:pic>
      <p:pic>
        <p:nvPicPr>
          <p:cNvPr id="16" name="cavitation open top">
            <a:hlinkClick r:id="" action="ppaction://media"/>
            <a:extLst>
              <a:ext uri="{FF2B5EF4-FFF2-40B4-BE49-F238E27FC236}">
                <a16:creationId xmlns:a16="http://schemas.microsoft.com/office/drawing/2014/main" id="{4A513158-5048-57C1-3DC8-8AA11225DEB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 rotWithShape="1">
          <a:blip r:embed="rId16"/>
          <a:srcRect l="23283" t="10423" r="27430" b="1482"/>
          <a:stretch/>
        </p:blipFill>
        <p:spPr>
          <a:xfrm>
            <a:off x="429729" y="4253760"/>
            <a:ext cx="2379557" cy="2392409"/>
          </a:xfrm>
          <a:prstGeom prst="rect">
            <a:avLst/>
          </a:prstGeom>
        </p:spPr>
      </p:pic>
      <p:pic>
        <p:nvPicPr>
          <p:cNvPr id="3" name="Picture 7" descr="Picture 7">
            <a:extLst>
              <a:ext uri="{FF2B5EF4-FFF2-40B4-BE49-F238E27FC236}">
                <a16:creationId xmlns:a16="http://schemas.microsoft.com/office/drawing/2014/main" id="{1CB07E4A-E2AC-EB94-10B3-7CDDB96ADD9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2512279" cy="78825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6476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7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898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416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6849826C-F60B-8353-C8B9-82AD85F4E2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11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62226DA0-572E-A667-3022-C862064FCF0A}"/>
              </a:ext>
            </a:extLst>
          </p:cNvPr>
          <p:cNvSpPr txBox="1"/>
          <p:nvPr/>
        </p:nvSpPr>
        <p:spPr>
          <a:xfrm>
            <a:off x="342792" y="1178296"/>
            <a:ext cx="97459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Aluminium </a:t>
            </a:r>
            <a:r>
              <a:rPr lang="pt-PT" sz="1600" u="sng" dirty="0" err="1">
                <a:latin typeface="NewsGotT" pitchFamily="2" charset="0"/>
                <a:cs typeface="Arial" panose="020B0604020202020204" pitchFamily="34" charset="0"/>
              </a:rPr>
              <a:t>Alloy</a:t>
            </a:r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 Casting</a:t>
            </a:r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8A26035-2FDC-486A-6BFE-404CACCBB838}"/>
              </a:ext>
            </a:extLst>
          </p:cNvPr>
          <p:cNvSpPr txBox="1"/>
          <p:nvPr/>
        </p:nvSpPr>
        <p:spPr>
          <a:xfrm>
            <a:off x="323129" y="832416"/>
            <a:ext cx="1130110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Sonoprocessing: Metallic Materials</a:t>
            </a: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15CBF36A-2448-44F8-AAA1-E01EFFCA37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6266329"/>
            <a:ext cx="807636" cy="589200"/>
          </a:xfrm>
          <a:prstGeom prst="rect">
            <a:avLst/>
          </a:prstGeom>
        </p:spPr>
      </p:pic>
      <p:pic>
        <p:nvPicPr>
          <p:cNvPr id="8" name="Comptech">
            <a:hlinkClick r:id="" action="ppaction://media"/>
            <a:extLst>
              <a:ext uri="{FF2B5EF4-FFF2-40B4-BE49-F238E27FC236}">
                <a16:creationId xmlns:a16="http://schemas.microsoft.com/office/drawing/2014/main" id="{6098D96A-7D0E-D021-56BE-0839AC5D50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b="16392"/>
          <a:stretch/>
        </p:blipFill>
        <p:spPr>
          <a:xfrm>
            <a:off x="5216460" y="1611756"/>
            <a:ext cx="2704278" cy="4834918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A69C0304-ED16-59D9-710B-5FC088F0FAA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t="3397"/>
          <a:stretch/>
        </p:blipFill>
        <p:spPr>
          <a:xfrm>
            <a:off x="342792" y="1819504"/>
            <a:ext cx="4692492" cy="215429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F30177B0-16C1-22A8-0F20-FB119C3EA59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659" b="89573" l="9820" r="96794">
                        <a14:foregroundMark x1="88577" y1="17062" x2="70541" y2="10427"/>
                        <a14:foregroundMark x1="70541" y1="10427" x2="70140" y2="10427"/>
                        <a14:foregroundMark x1="88978" y1="25592" x2="95992" y2="6161"/>
                        <a14:foregroundMark x1="95992" y1="6161" x2="84970" y2="1659"/>
                        <a14:foregroundMark x1="84970" y1="1659" x2="78156" y2="2133"/>
                        <a14:foregroundMark x1="93587" y1="21801" x2="96794" y2="9242"/>
                        <a14:foregroundMark x1="96794" y1="9242" x2="96192" y2="782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75310" y="5620802"/>
            <a:ext cx="957546" cy="809789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  <p:graphicFrame>
        <p:nvGraphicFramePr>
          <p:cNvPr id="18" name="Marcador de Posição de Conteúdo 5" descr="Gráfico de colunas agrupadas a mostrar os valores de 3 séries em 4 categorias. As linhas de grelha de eixo vertical estão presentes para cada uma das 4 categorias.">
            <a:extLst>
              <a:ext uri="{FF2B5EF4-FFF2-40B4-BE49-F238E27FC236}">
                <a16:creationId xmlns:a16="http://schemas.microsoft.com/office/drawing/2014/main" id="{1843F8EC-AA3A-287E-5744-0C58F752172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55270853"/>
              </p:ext>
            </p:extLst>
          </p:nvPr>
        </p:nvGraphicFramePr>
        <p:xfrm>
          <a:off x="7990604" y="1433540"/>
          <a:ext cx="3816381" cy="27090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22" name="CaixaDeTexto 21">
            <a:extLst>
              <a:ext uri="{FF2B5EF4-FFF2-40B4-BE49-F238E27FC236}">
                <a16:creationId xmlns:a16="http://schemas.microsoft.com/office/drawing/2014/main" id="{EE062F8C-8A7C-403F-1554-49DD45B9D960}"/>
              </a:ext>
            </a:extLst>
          </p:cNvPr>
          <p:cNvSpPr txBox="1"/>
          <p:nvPr/>
        </p:nvSpPr>
        <p:spPr>
          <a:xfrm>
            <a:off x="8072156" y="4472155"/>
            <a:ext cx="3816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b="0" i="0" dirty="0">
                <a:effectLst/>
                <a:latin typeface="NewsGotT" pitchFamily="2" charset="0"/>
              </a:rPr>
              <a:t>Tests conducted between February and April 2023.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694ABCD6-20BB-53CE-56F8-4F024CDD213C}"/>
              </a:ext>
            </a:extLst>
          </p:cNvPr>
          <p:cNvSpPr txBox="1"/>
          <p:nvPr/>
        </p:nvSpPr>
        <p:spPr>
          <a:xfrm>
            <a:off x="8072156" y="4179767"/>
            <a:ext cx="33282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0" dirty="0">
                <a:effectLst/>
                <a:latin typeface="NewsGotT" pitchFamily="2" charset="0"/>
              </a:rPr>
              <a:t>Density Index </a:t>
            </a:r>
            <a:r>
              <a:rPr lang="en-US" sz="1400" b="0" i="0" dirty="0">
                <a:effectLst/>
                <a:latin typeface="NewsGotT" pitchFamily="2" charset="0"/>
              </a:rPr>
              <a:t>(Ladle 2 kg) = 0.8 - 1.0 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1ED60AB-38A5-5E7C-87F8-77CDA9DFF2AF}"/>
              </a:ext>
            </a:extLst>
          </p:cNvPr>
          <p:cNvSpPr txBox="1"/>
          <p:nvPr/>
        </p:nvSpPr>
        <p:spPr>
          <a:xfrm>
            <a:off x="8036534" y="5371927"/>
            <a:ext cx="41044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dirty="0">
                <a:effectLst/>
                <a:latin typeface="NewsGotT" pitchFamily="2" charset="0"/>
              </a:rPr>
              <a:t>In September was reached a </a:t>
            </a:r>
            <a:r>
              <a:rPr lang="en-US" sz="1400" b="1" i="0" dirty="0">
                <a:effectLst/>
                <a:latin typeface="NewsGotT" pitchFamily="2" charset="0"/>
              </a:rPr>
              <a:t>density index of 0.12 - 0.2.</a:t>
            </a:r>
            <a:endParaRPr lang="pt-PT" sz="1400" b="1" dirty="0">
              <a:latin typeface="NewsGotT" pitchFamily="2" charset="0"/>
            </a:endParaRP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6023C62D-5F2C-83B0-F62D-575917A10339}"/>
              </a:ext>
            </a:extLst>
          </p:cNvPr>
          <p:cNvSpPr txBox="1"/>
          <p:nvPr/>
        </p:nvSpPr>
        <p:spPr>
          <a:xfrm>
            <a:off x="7923465" y="6185064"/>
            <a:ext cx="420139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100" u="sng" dirty="0">
                <a:latin typeface="NewsGotT" pitchFamily="2" charset="0"/>
              </a:rPr>
              <a:t>Note:</a:t>
            </a:r>
            <a:r>
              <a:rPr lang="en-US" sz="1100" dirty="0">
                <a:latin typeface="NewsGotT" pitchFamily="2" charset="0"/>
              </a:rPr>
              <a:t> A low density index ( &lt;1 %) refers to a very good oxide-free melt quality.</a:t>
            </a:r>
            <a:endParaRPr lang="pt-PT" sz="1100" dirty="0">
              <a:latin typeface="NewsGotT" pitchFamily="2" charset="0"/>
            </a:endParaRP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84BC12E8-462B-8C37-4731-FFECD3981F63}"/>
              </a:ext>
            </a:extLst>
          </p:cNvPr>
          <p:cNvSpPr txBox="1"/>
          <p:nvPr/>
        </p:nvSpPr>
        <p:spPr>
          <a:xfrm>
            <a:off x="2600292" y="5319117"/>
            <a:ext cx="265435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pt-PT" sz="1400" b="0" i="0" u="none" strike="noStrike" baseline="0" dirty="0">
                <a:latin typeface="NewsGotT" pitchFamily="2" charset="0"/>
              </a:rPr>
              <a:t>AlSi7Mg </a:t>
            </a:r>
            <a:r>
              <a:rPr lang="pt-PT" sz="1400" b="0" i="0" u="none" strike="noStrike" baseline="0" dirty="0" err="1">
                <a:latin typeface="NewsGotT" pitchFamily="2" charset="0"/>
              </a:rPr>
              <a:t>alloy</a:t>
            </a:r>
            <a:endParaRPr lang="pt-PT" sz="1400" b="0" i="0" u="none" strike="noStrike" baseline="0" dirty="0">
              <a:latin typeface="NewsGotT" pitchFamily="2" charset="0"/>
            </a:endParaRPr>
          </a:p>
          <a:p>
            <a:pPr algn="r"/>
            <a:r>
              <a:rPr lang="pt-PT" sz="1400" b="1" dirty="0">
                <a:latin typeface="NewsGotT" pitchFamily="2" charset="0"/>
              </a:rPr>
              <a:t>T = 700 - 680 </a:t>
            </a:r>
            <a:r>
              <a:rPr lang="pt-PT" sz="1400" b="1" dirty="0" err="1">
                <a:latin typeface="NewsGotT" pitchFamily="2" charset="0"/>
              </a:rPr>
              <a:t>ºC</a:t>
            </a:r>
            <a:endParaRPr lang="pt-PT" sz="1400" b="1" dirty="0">
              <a:latin typeface="NewsGotT" pitchFamily="2" charset="0"/>
            </a:endParaRPr>
          </a:p>
          <a:p>
            <a:pPr algn="r"/>
            <a:r>
              <a:rPr lang="en-US" sz="1400" dirty="0">
                <a:latin typeface="NewsGotT" pitchFamily="2" charset="0"/>
              </a:rPr>
              <a:t>ON = 5 s / OFF = 2 </a:t>
            </a:r>
            <a:r>
              <a:rPr lang="pt-PT" sz="1400" dirty="0">
                <a:latin typeface="NewsGotT" pitchFamily="2" charset="0"/>
              </a:rPr>
              <a:t>s</a:t>
            </a:r>
          </a:p>
          <a:p>
            <a:pPr algn="r"/>
            <a:r>
              <a:rPr lang="en-US" sz="1400" b="0" i="0" u="none" strike="noStrike" baseline="0" dirty="0">
                <a:latin typeface="NewsGotT" pitchFamily="2" charset="0"/>
              </a:rPr>
              <a:t>US MMM</a:t>
            </a:r>
            <a:r>
              <a:rPr lang="pt-PT" sz="1400" b="0" i="0" u="none" strike="noStrike" baseline="0" dirty="0">
                <a:latin typeface="NewsGotT" pitchFamily="2" charset="0"/>
              </a:rPr>
              <a:t> with </a:t>
            </a:r>
            <a:r>
              <a:rPr lang="pt-PT" sz="1400" b="1" i="0" u="none" strike="noStrike" baseline="0" dirty="0">
                <a:latin typeface="NewsGotT" pitchFamily="2" charset="0"/>
              </a:rPr>
              <a:t>f = </a:t>
            </a:r>
            <a:r>
              <a:rPr lang="en-US" sz="1400" b="1" dirty="0">
                <a:latin typeface="NewsGotT" pitchFamily="2" charset="0"/>
              </a:rPr>
              <a:t>19.8</a:t>
            </a:r>
            <a:r>
              <a:rPr lang="en-US" sz="1400" b="1" i="0" u="none" strike="noStrike" baseline="0" dirty="0">
                <a:latin typeface="NewsGotT" pitchFamily="2" charset="0"/>
              </a:rPr>
              <a:t>±0.4 kHz</a:t>
            </a:r>
          </a:p>
          <a:p>
            <a:pPr algn="r"/>
            <a:r>
              <a:rPr lang="en-US" sz="1400" dirty="0">
                <a:latin typeface="NewsGotT" pitchFamily="2" charset="0"/>
              </a:rPr>
              <a:t>P = </a:t>
            </a:r>
            <a:r>
              <a:rPr lang="en-US" sz="1400" b="0" i="0" u="none" strike="noStrike" baseline="0" dirty="0">
                <a:latin typeface="NewsGotT" pitchFamily="2" charset="0"/>
              </a:rPr>
              <a:t>600 W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323044DE-58EA-8B1C-7294-E0D98C1B2E9A}"/>
              </a:ext>
            </a:extLst>
          </p:cNvPr>
          <p:cNvSpPr txBox="1"/>
          <p:nvPr/>
        </p:nvSpPr>
        <p:spPr>
          <a:xfrm>
            <a:off x="3424518" y="6564087"/>
            <a:ext cx="63117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 algn="just">
              <a:defRPr sz="1000">
                <a:latin typeface="NewsGotT" pitchFamily="2" charset="0"/>
              </a:defRPr>
            </a:lvl1pPr>
          </a:lstStyle>
          <a:p>
            <a:r>
              <a:rPr lang="en-US" sz="1400" i="1" dirty="0"/>
              <a:t>Ultrasonic </a:t>
            </a:r>
            <a:r>
              <a:rPr lang="en-US" sz="1400" i="1" dirty="0" err="1"/>
              <a:t>Rheocasting</a:t>
            </a:r>
            <a:r>
              <a:rPr lang="en-US" sz="1400" i="1" dirty="0"/>
              <a:t>  applied in the Company ……. - open-end sialon tube approach. </a:t>
            </a:r>
          </a:p>
        </p:txBody>
      </p:sp>
      <p:pic>
        <p:nvPicPr>
          <p:cNvPr id="3" name="Imagem 5" descr="Imagem 5">
            <a:extLst>
              <a:ext uri="{FF2B5EF4-FFF2-40B4-BE49-F238E27FC236}">
                <a16:creationId xmlns:a16="http://schemas.microsoft.com/office/drawing/2014/main" id="{67820128-BBEA-FDC0-A789-C72CA99855B4}"/>
              </a:ext>
            </a:extLst>
          </p:cNvPr>
          <p:cNvPicPr>
            <a:picLocks/>
          </p:cNvPicPr>
          <p:nvPr/>
        </p:nvPicPr>
        <p:blipFill rotWithShape="1">
          <a:blip r:embed="rId12"/>
          <a:srcRect l="31662" t="14362" r="34114" b="5741"/>
          <a:stretch/>
        </p:blipFill>
        <p:spPr>
          <a:xfrm>
            <a:off x="3824489" y="3390323"/>
            <a:ext cx="1301383" cy="17368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Picture 7" descr="Picture 7">
            <a:extLst>
              <a:ext uri="{FF2B5EF4-FFF2-40B4-BE49-F238E27FC236}">
                <a16:creationId xmlns:a16="http://schemas.microsoft.com/office/drawing/2014/main" id="{23ED6D95-718B-6AD2-25AA-D08366D71ECE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7460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5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5E0B01E9-C6AA-158C-761F-8FB991BC90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73846CCC-8FAC-B83C-B36B-97C5D81EAB24}"/>
              </a:ext>
            </a:extLst>
          </p:cNvPr>
          <p:cNvSpPr txBox="1"/>
          <p:nvPr/>
        </p:nvSpPr>
        <p:spPr>
          <a:xfrm>
            <a:off x="11772900" y="6488668"/>
            <a:ext cx="41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6DEED9A-FF4F-4B7A-838E-D03779964705}" type="slidenum">
              <a:rPr lang="pt-PT" smtClean="0">
                <a:solidFill>
                  <a:schemeClr val="bg1">
                    <a:lumMod val="50000"/>
                  </a:schemeClr>
                </a:solidFill>
                <a:latin typeface="NewsGotT" pitchFamily="2" charset="0"/>
              </a:rPr>
              <a:t>12</a:t>
            </a:fld>
            <a:endParaRPr lang="pt-PT" dirty="0">
              <a:solidFill>
                <a:schemeClr val="bg1">
                  <a:lumMod val="50000"/>
                </a:schemeClr>
              </a:solidFill>
              <a:latin typeface="NewsGotT" pitchFamily="2" charset="0"/>
            </a:endParaRPr>
          </a:p>
        </p:txBody>
      </p:sp>
      <p:cxnSp>
        <p:nvCxnSpPr>
          <p:cNvPr id="12" name="Conexão reta 11">
            <a:extLst>
              <a:ext uri="{FF2B5EF4-FFF2-40B4-BE49-F238E27FC236}">
                <a16:creationId xmlns:a16="http://schemas.microsoft.com/office/drawing/2014/main" id="{AD1FEF35-99D4-C27D-C4BE-A90B51BCD32D}"/>
              </a:ext>
            </a:extLst>
          </p:cNvPr>
          <p:cNvCxnSpPr>
            <a:cxnSpLocks/>
          </p:cNvCxnSpPr>
          <p:nvPr/>
        </p:nvCxnSpPr>
        <p:spPr>
          <a:xfrm flipH="1">
            <a:off x="0" y="846034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exão reta 13">
            <a:extLst>
              <a:ext uri="{FF2B5EF4-FFF2-40B4-BE49-F238E27FC236}">
                <a16:creationId xmlns:a16="http://schemas.microsoft.com/office/drawing/2014/main" id="{2E55E607-6A30-7F52-968A-485A1352D794}"/>
              </a:ext>
            </a:extLst>
          </p:cNvPr>
          <p:cNvCxnSpPr>
            <a:cxnSpLocks/>
          </p:cNvCxnSpPr>
          <p:nvPr/>
        </p:nvCxnSpPr>
        <p:spPr>
          <a:xfrm flipH="1">
            <a:off x="11337421" y="6477712"/>
            <a:ext cx="854579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62226DA0-572E-A667-3022-C862064FCF0A}"/>
              </a:ext>
            </a:extLst>
          </p:cNvPr>
          <p:cNvSpPr txBox="1"/>
          <p:nvPr/>
        </p:nvSpPr>
        <p:spPr>
          <a:xfrm>
            <a:off x="343795" y="1177940"/>
            <a:ext cx="97459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Aluminium </a:t>
            </a:r>
            <a:r>
              <a:rPr lang="pt-PT" sz="1600" u="sng" dirty="0" err="1">
                <a:latin typeface="NewsGotT" pitchFamily="2" charset="0"/>
                <a:cs typeface="Arial" panose="020B0604020202020204" pitchFamily="34" charset="0"/>
              </a:rPr>
              <a:t>Alloy</a:t>
            </a:r>
            <a:r>
              <a:rPr lang="pt-PT" sz="1600" u="sng" dirty="0">
                <a:latin typeface="NewsGotT" pitchFamily="2" charset="0"/>
                <a:cs typeface="Arial" panose="020B0604020202020204" pitchFamily="34" charset="0"/>
              </a:rPr>
              <a:t> Casting</a:t>
            </a:r>
            <a:endParaRPr lang="pt-PT" sz="1600" u="sng" dirty="0">
              <a:latin typeface="NewsGotT" pitchFamily="2" charset="0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8A26035-2FDC-486A-6BFE-404CACCBB838}"/>
              </a:ext>
            </a:extLst>
          </p:cNvPr>
          <p:cNvSpPr txBox="1"/>
          <p:nvPr/>
        </p:nvSpPr>
        <p:spPr>
          <a:xfrm>
            <a:off x="328704" y="831691"/>
            <a:ext cx="1130110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u="none" strike="noStrike" baseline="0" dirty="0">
                <a:solidFill>
                  <a:srgbClr val="2C2A2B"/>
                </a:solidFill>
                <a:latin typeface="NewsGotT" pitchFamily="2" charset="0"/>
              </a:rPr>
              <a:t>Sonoprocessing: Metallic Materials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35B8A385-C10A-D6DC-0B41-AC690B2DCF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289" y="1646226"/>
            <a:ext cx="2964289" cy="3300691"/>
          </a:xfrm>
          <a:prstGeom prst="rect">
            <a:avLst/>
          </a:prstGeom>
        </p:spPr>
      </p:pic>
      <p:pic>
        <p:nvPicPr>
          <p:cNvPr id="11" name="Prifer">
            <a:hlinkClick r:id="" action="ppaction://media"/>
            <a:extLst>
              <a:ext uri="{FF2B5EF4-FFF2-40B4-BE49-F238E27FC236}">
                <a16:creationId xmlns:a16="http://schemas.microsoft.com/office/drawing/2014/main" id="{0C60D72D-9A14-3975-CEF2-2BA295A5B7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b="5255"/>
          <a:stretch/>
        </p:blipFill>
        <p:spPr>
          <a:xfrm>
            <a:off x="5761304" y="1635771"/>
            <a:ext cx="2863978" cy="4824000"/>
          </a:xfrm>
          <a:prstGeom prst="rect">
            <a:avLst/>
          </a:prstGeom>
        </p:spPr>
      </p:pic>
      <p:pic>
        <p:nvPicPr>
          <p:cNvPr id="15" name="Imagem 14">
            <a:extLst>
              <a:ext uri="{FF2B5EF4-FFF2-40B4-BE49-F238E27FC236}">
                <a16:creationId xmlns:a16="http://schemas.microsoft.com/office/drawing/2014/main" id="{6BD4DFC7-EBF2-BD7C-8FDB-813C063199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0236" y="1635214"/>
            <a:ext cx="2151463" cy="3300691"/>
          </a:xfrm>
          <a:prstGeom prst="rect">
            <a:avLst/>
          </a:prstGeom>
        </p:spPr>
      </p:pic>
      <p:cxnSp>
        <p:nvCxnSpPr>
          <p:cNvPr id="22" name="Conexão reta unidirecional 21">
            <a:extLst>
              <a:ext uri="{FF2B5EF4-FFF2-40B4-BE49-F238E27FC236}">
                <a16:creationId xmlns:a16="http://schemas.microsoft.com/office/drawing/2014/main" id="{F54E6568-FD77-3CA2-797F-92AC5B661C6E}"/>
              </a:ext>
            </a:extLst>
          </p:cNvPr>
          <p:cNvCxnSpPr>
            <a:cxnSpLocks/>
          </p:cNvCxnSpPr>
          <p:nvPr/>
        </p:nvCxnSpPr>
        <p:spPr>
          <a:xfrm>
            <a:off x="3521403" y="3260152"/>
            <a:ext cx="477788" cy="50410"/>
          </a:xfrm>
          <a:prstGeom prst="straightConnector1">
            <a:avLst/>
          </a:prstGeom>
          <a:ln w="22225">
            <a:solidFill>
              <a:srgbClr val="00B050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xão reta unidirecional 23">
            <a:extLst>
              <a:ext uri="{FF2B5EF4-FFF2-40B4-BE49-F238E27FC236}">
                <a16:creationId xmlns:a16="http://schemas.microsoft.com/office/drawing/2014/main" id="{1D1644C4-1DA6-8718-3FB7-E3D23B6D8B43}"/>
              </a:ext>
            </a:extLst>
          </p:cNvPr>
          <p:cNvCxnSpPr>
            <a:cxnSpLocks/>
          </p:cNvCxnSpPr>
          <p:nvPr/>
        </p:nvCxnSpPr>
        <p:spPr>
          <a:xfrm>
            <a:off x="4218781" y="3316524"/>
            <a:ext cx="955675" cy="297656"/>
          </a:xfrm>
          <a:prstGeom prst="straightConnector1">
            <a:avLst/>
          </a:prstGeom>
          <a:ln w="22225">
            <a:solidFill>
              <a:srgbClr val="00B050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22318952-1266-D093-452B-AA131A21EB05}"/>
              </a:ext>
            </a:extLst>
          </p:cNvPr>
          <p:cNvSpPr/>
          <p:nvPr/>
        </p:nvSpPr>
        <p:spPr>
          <a:xfrm>
            <a:off x="3479597" y="3225543"/>
            <a:ext cx="72000" cy="7200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8B04B6D7-AD47-E702-8B92-7D8E6C5B45F0}"/>
              </a:ext>
            </a:extLst>
          </p:cNvPr>
          <p:cNvSpPr/>
          <p:nvPr/>
        </p:nvSpPr>
        <p:spPr>
          <a:xfrm>
            <a:off x="3995738" y="3256480"/>
            <a:ext cx="233362" cy="108164"/>
          </a:xfrm>
          <a:prstGeom prst="ellipse">
            <a:avLst/>
          </a:prstGeom>
          <a:solidFill>
            <a:srgbClr val="00B050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4F3315D-AC83-76E0-CA7C-7B9E13F05FB4}"/>
              </a:ext>
            </a:extLst>
          </p:cNvPr>
          <p:cNvSpPr/>
          <p:nvPr/>
        </p:nvSpPr>
        <p:spPr>
          <a:xfrm>
            <a:off x="5171712" y="3597511"/>
            <a:ext cx="129467" cy="45720"/>
          </a:xfrm>
          <a:prstGeom prst="ellipse">
            <a:avLst/>
          </a:prstGeom>
          <a:solidFill>
            <a:srgbClr val="00B050">
              <a:alpha val="88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graphicFrame>
        <p:nvGraphicFramePr>
          <p:cNvPr id="39" name="Marcador de Posição de Conteúdo 5" descr="Gráfico de colunas agrupadas a mostrar os valores de 3 séries em 4 categorias. As linhas de grelha de eixo vertical estão presentes para cada uma das 4 categorias.">
            <a:extLst>
              <a:ext uri="{FF2B5EF4-FFF2-40B4-BE49-F238E27FC236}">
                <a16:creationId xmlns:a16="http://schemas.microsoft.com/office/drawing/2014/main" id="{2107337E-43D1-6354-00F1-B854E3C92D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19973626"/>
              </p:ext>
            </p:extLst>
          </p:nvPr>
        </p:nvGraphicFramePr>
        <p:xfrm>
          <a:off x="8695590" y="1645514"/>
          <a:ext cx="3315435" cy="22775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pSp>
        <p:nvGrpSpPr>
          <p:cNvPr id="44" name="Agrupar 43">
            <a:extLst>
              <a:ext uri="{FF2B5EF4-FFF2-40B4-BE49-F238E27FC236}">
                <a16:creationId xmlns:a16="http://schemas.microsoft.com/office/drawing/2014/main" id="{F6A0AB26-F707-6CB8-8942-B033B1AAE4EA}"/>
              </a:ext>
            </a:extLst>
          </p:cNvPr>
          <p:cNvGrpSpPr/>
          <p:nvPr/>
        </p:nvGrpSpPr>
        <p:grpSpPr>
          <a:xfrm>
            <a:off x="3084701" y="5018212"/>
            <a:ext cx="2641831" cy="1514769"/>
            <a:chOff x="3084701" y="5098897"/>
            <a:chExt cx="2641831" cy="1514769"/>
          </a:xfrm>
        </p:grpSpPr>
        <p:pic>
          <p:nvPicPr>
            <p:cNvPr id="41" name="Imagem 40">
              <a:extLst>
                <a:ext uri="{FF2B5EF4-FFF2-40B4-BE49-F238E27FC236}">
                  <a16:creationId xmlns:a16="http://schemas.microsoft.com/office/drawing/2014/main" id="{82B31B3F-E55B-D2C6-9997-0B8889B3B78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084701" y="5098897"/>
              <a:ext cx="2641831" cy="1514769"/>
            </a:xfrm>
            <a:prstGeom prst="rect">
              <a:avLst/>
            </a:prstGeom>
          </p:spPr>
        </p:pic>
        <p:sp>
          <p:nvSpPr>
            <p:cNvPr id="42" name="Retângulo 41">
              <a:extLst>
                <a:ext uri="{FF2B5EF4-FFF2-40B4-BE49-F238E27FC236}">
                  <a16:creationId xmlns:a16="http://schemas.microsoft.com/office/drawing/2014/main" id="{2E410D6D-537D-50D6-3F2F-B2ACD042A13D}"/>
                </a:ext>
              </a:extLst>
            </p:cNvPr>
            <p:cNvSpPr/>
            <p:nvPr/>
          </p:nvSpPr>
          <p:spPr>
            <a:xfrm>
              <a:off x="3084701" y="6446078"/>
              <a:ext cx="144274" cy="1675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  <p:sp>
          <p:nvSpPr>
            <p:cNvPr id="43" name="Retângulo 42">
              <a:extLst>
                <a:ext uri="{FF2B5EF4-FFF2-40B4-BE49-F238E27FC236}">
                  <a16:creationId xmlns:a16="http://schemas.microsoft.com/office/drawing/2014/main" id="{5053BC4E-8EE7-B2AA-6A2A-A7BD1A884559}"/>
                </a:ext>
              </a:extLst>
            </p:cNvPr>
            <p:cNvSpPr/>
            <p:nvPr/>
          </p:nvSpPr>
          <p:spPr>
            <a:xfrm>
              <a:off x="4532310" y="6422705"/>
              <a:ext cx="144274" cy="1675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PT"/>
            </a:p>
          </p:txBody>
        </p:sp>
      </p:grp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79877FC7-DB33-7F01-FFA3-84EDCA1BD8CB}"/>
              </a:ext>
            </a:extLst>
          </p:cNvPr>
          <p:cNvSpPr txBox="1"/>
          <p:nvPr/>
        </p:nvSpPr>
        <p:spPr>
          <a:xfrm>
            <a:off x="8572186" y="5363430"/>
            <a:ext cx="265435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400" b="0" i="0" u="none" strike="noStrike" baseline="0" dirty="0">
                <a:latin typeface="NewsGotT" pitchFamily="2" charset="0"/>
              </a:rPr>
              <a:t>AlSi9Cu3 </a:t>
            </a:r>
            <a:r>
              <a:rPr lang="pt-PT" sz="1400" b="0" i="0" u="none" strike="noStrike" baseline="0" dirty="0" err="1">
                <a:latin typeface="NewsGotT" pitchFamily="2" charset="0"/>
              </a:rPr>
              <a:t>alloy</a:t>
            </a:r>
            <a:endParaRPr lang="pt-PT" sz="1400" b="0" i="0" u="none" strike="noStrike" baseline="0" dirty="0">
              <a:latin typeface="NewsGotT" pitchFamily="2" charset="0"/>
            </a:endParaRPr>
          </a:p>
          <a:p>
            <a:r>
              <a:rPr lang="pt-PT" sz="1400" b="1" dirty="0">
                <a:latin typeface="NewsGotT" pitchFamily="2" charset="0"/>
              </a:rPr>
              <a:t>T = 690 </a:t>
            </a:r>
            <a:r>
              <a:rPr lang="pt-PT" sz="1400" b="1" dirty="0" err="1">
                <a:latin typeface="NewsGotT" pitchFamily="2" charset="0"/>
              </a:rPr>
              <a:t>ºC</a:t>
            </a:r>
            <a:endParaRPr lang="pt-PT" sz="1400" b="1" dirty="0">
              <a:latin typeface="NewsGotT" pitchFamily="2" charset="0"/>
            </a:endParaRPr>
          </a:p>
          <a:p>
            <a:r>
              <a:rPr lang="pt-PT" sz="1400" b="1" dirty="0" err="1">
                <a:latin typeface="NewsGotT" pitchFamily="2" charset="0"/>
              </a:rPr>
              <a:t>Cycle</a:t>
            </a:r>
            <a:r>
              <a:rPr lang="pt-PT" sz="1400" b="1" dirty="0">
                <a:latin typeface="NewsGotT" pitchFamily="2" charset="0"/>
              </a:rPr>
              <a:t> time </a:t>
            </a:r>
            <a:r>
              <a:rPr lang="en-US" sz="1400" dirty="0">
                <a:latin typeface="NewsGotT" pitchFamily="2" charset="0"/>
              </a:rPr>
              <a:t>ON = 5 s / OFF = 2 </a:t>
            </a:r>
            <a:r>
              <a:rPr lang="pt-PT" sz="1400" dirty="0">
                <a:latin typeface="NewsGotT" pitchFamily="2" charset="0"/>
              </a:rPr>
              <a:t>s</a:t>
            </a:r>
          </a:p>
          <a:p>
            <a:r>
              <a:rPr lang="en-US" sz="1400" b="0" i="0" u="none" strike="noStrike" baseline="0" dirty="0">
                <a:latin typeface="NewsGotT" pitchFamily="2" charset="0"/>
              </a:rPr>
              <a:t>US MMM</a:t>
            </a:r>
            <a:r>
              <a:rPr lang="pt-PT" sz="1400" b="0" i="0" u="none" strike="noStrike" baseline="0" dirty="0">
                <a:latin typeface="NewsGotT" pitchFamily="2" charset="0"/>
              </a:rPr>
              <a:t> with </a:t>
            </a:r>
            <a:r>
              <a:rPr lang="pt-PT" sz="1400" b="1" i="0" u="none" strike="noStrike" baseline="0" dirty="0">
                <a:latin typeface="NewsGotT" pitchFamily="2" charset="0"/>
              </a:rPr>
              <a:t>f = </a:t>
            </a:r>
            <a:r>
              <a:rPr lang="en-US" sz="1400" b="1" dirty="0">
                <a:latin typeface="NewsGotT" pitchFamily="2" charset="0"/>
              </a:rPr>
              <a:t>20.1</a:t>
            </a:r>
            <a:r>
              <a:rPr lang="en-US" sz="1400" b="1" i="0" u="none" strike="noStrike" baseline="0" dirty="0">
                <a:latin typeface="NewsGotT" pitchFamily="2" charset="0"/>
              </a:rPr>
              <a:t>±0.2 kHz</a:t>
            </a:r>
          </a:p>
          <a:p>
            <a:r>
              <a:rPr lang="en-US" sz="1400" dirty="0">
                <a:latin typeface="NewsGotT" pitchFamily="2" charset="0"/>
              </a:rPr>
              <a:t>P = </a:t>
            </a:r>
            <a:r>
              <a:rPr lang="en-US" sz="1400" b="0" i="0" u="none" strike="noStrike" baseline="0" dirty="0">
                <a:latin typeface="NewsGotT" pitchFamily="2" charset="0"/>
              </a:rPr>
              <a:t>700 W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FA08E1A6-3D35-24C3-0539-5A3B6F29B379}"/>
              </a:ext>
            </a:extLst>
          </p:cNvPr>
          <p:cNvSpPr txBox="1"/>
          <p:nvPr/>
        </p:nvSpPr>
        <p:spPr>
          <a:xfrm>
            <a:off x="8863780" y="3892799"/>
            <a:ext cx="33282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0" dirty="0">
                <a:effectLst/>
                <a:latin typeface="NewsGotT" pitchFamily="2" charset="0"/>
              </a:rPr>
              <a:t>Density Index </a:t>
            </a:r>
            <a:r>
              <a:rPr lang="en-US" sz="1400" b="0" i="0" dirty="0">
                <a:effectLst/>
                <a:latin typeface="NewsGotT" pitchFamily="2" charset="0"/>
              </a:rPr>
              <a:t>(Ladle 20 kg) = 2 - 3 </a:t>
            </a:r>
            <a:endParaRPr lang="pt-PT" sz="1400" dirty="0">
              <a:latin typeface="NewsGotT" pitchFamily="2" charset="0"/>
            </a:endParaRP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96E55614-FB1A-D125-3DC1-F17DAE962516}"/>
              </a:ext>
            </a:extLst>
          </p:cNvPr>
          <p:cNvSpPr txBox="1"/>
          <p:nvPr/>
        </p:nvSpPr>
        <p:spPr>
          <a:xfrm>
            <a:off x="8835205" y="4396931"/>
            <a:ext cx="31472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dirty="0">
                <a:latin typeface="NewsGotT" pitchFamily="2" charset="0"/>
              </a:rPr>
              <a:t>The optimization work on the machine is ongoing (…)</a:t>
            </a:r>
            <a:endParaRPr lang="pt-PT" sz="2000" dirty="0"/>
          </a:p>
        </p:txBody>
      </p:sp>
      <p:pic>
        <p:nvPicPr>
          <p:cNvPr id="50" name="Imagem 49">
            <a:extLst>
              <a:ext uri="{FF2B5EF4-FFF2-40B4-BE49-F238E27FC236}">
                <a16:creationId xmlns:a16="http://schemas.microsoft.com/office/drawing/2014/main" id="{A92B0874-6632-0AC6-C34C-9984B51A6F5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261" b="90000" l="3182" r="95455">
                        <a14:foregroundMark x1="51818" y1="50435" x2="25909" y2="26087"/>
                        <a14:foregroundMark x1="25909" y1="26087" x2="18182" y2="23478"/>
                        <a14:foregroundMark x1="53636" y1="33043" x2="65455" y2="56087"/>
                        <a14:foregroundMark x1="65455" y1="56087" x2="67727" y2="29130"/>
                        <a14:foregroundMark x1="67727" y1="29130" x2="42273" y2="12174"/>
                        <a14:foregroundMark x1="42273" y1="12174" x2="39091" y2="13478"/>
                        <a14:foregroundMark x1="64545" y1="10000" x2="83636" y2="56087"/>
                        <a14:foregroundMark x1="83636" y1="56087" x2="88182" y2="61739"/>
                        <a14:foregroundMark x1="41818" y1="10435" x2="8182" y2="17826"/>
                        <a14:foregroundMark x1="33182" y1="23478" x2="45909" y2="14783"/>
                        <a14:foregroundMark x1="33182" y1="58261" x2="50909" y2="43043"/>
                        <a14:foregroundMark x1="50909" y1="43043" x2="50455" y2="55217"/>
                        <a14:foregroundMark x1="48636" y1="53913" x2="41364" y2="54783"/>
                        <a14:foregroundMark x1="43182" y1="55652" x2="43182" y2="55652"/>
                        <a14:foregroundMark x1="5000" y1="20435" x2="24091" y2="13043"/>
                        <a14:foregroundMark x1="67727" y1="17391" x2="93182" y2="63478"/>
                        <a14:foregroundMark x1="93182" y1="63478" x2="95455" y2="66087"/>
                        <a14:foregroundMark x1="74091" y1="48696" x2="54091" y2="35217"/>
                        <a14:foregroundMark x1="54091" y1="35217" x2="30455" y2="35217"/>
                        <a14:foregroundMark x1="30455" y1="35217" x2="30455" y2="35217"/>
                        <a14:foregroundMark x1="32727" y1="50000" x2="31364" y2="63043"/>
                        <a14:foregroundMark x1="87273" y1="50000" x2="67727" y2="8261"/>
                        <a14:foregroundMark x1="67727" y1="8261" x2="3182" y2="15217"/>
                        <a14:foregroundMark x1="6364" y1="15652" x2="24091" y2="134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018925" y="5394059"/>
            <a:ext cx="1173075" cy="1226397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0D94ABDE-BB06-44D0-AE18-578BD51418C1}"/>
              </a:ext>
            </a:extLst>
          </p:cNvPr>
          <p:cNvSpPr txBox="1"/>
          <p:nvPr/>
        </p:nvSpPr>
        <p:spPr>
          <a:xfrm>
            <a:off x="2465826" y="6590293"/>
            <a:ext cx="762394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PT"/>
            </a:defPPr>
            <a:lvl1pPr algn="just">
              <a:defRPr sz="1000">
                <a:latin typeface="NewsGotT" pitchFamily="2" charset="0"/>
              </a:defRPr>
            </a:lvl1pPr>
          </a:lstStyle>
          <a:p>
            <a:r>
              <a:rPr lang="en-US" sz="1400" i="1" dirty="0"/>
              <a:t>Ultrasonic High Pressure Die Casting  applied in the Company ….. - closed-end sialon tube approach.  </a:t>
            </a:r>
            <a:endParaRPr lang="pt-PT" sz="1400" i="1" dirty="0"/>
          </a:p>
        </p:txBody>
      </p:sp>
      <p:pic>
        <p:nvPicPr>
          <p:cNvPr id="13" name="Imagem 12">
            <a:extLst>
              <a:ext uri="{FF2B5EF4-FFF2-40B4-BE49-F238E27FC236}">
                <a16:creationId xmlns:a16="http://schemas.microsoft.com/office/drawing/2014/main" id="{70564B4E-DCF9-1FB8-C613-D6E2022878D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" y="6266329"/>
            <a:ext cx="807636" cy="589200"/>
          </a:xfrm>
          <a:prstGeom prst="rect">
            <a:avLst/>
          </a:prstGeom>
        </p:spPr>
      </p:pic>
      <p:pic>
        <p:nvPicPr>
          <p:cNvPr id="17" name="Imagem 16">
            <a:extLst>
              <a:ext uri="{FF2B5EF4-FFF2-40B4-BE49-F238E27FC236}">
                <a16:creationId xmlns:a16="http://schemas.microsoft.com/office/drawing/2014/main" id="{A176CC4E-B1C5-B8FE-2959-86AAC90B7C7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659" b="89573" l="9820" r="96794">
                        <a14:foregroundMark x1="88577" y1="17062" x2="70541" y2="10427"/>
                        <a14:foregroundMark x1="70541" y1="10427" x2="70140" y2="10427"/>
                        <a14:foregroundMark x1="88978" y1="25592" x2="95992" y2="6161"/>
                        <a14:foregroundMark x1="95992" y1="6161" x2="84970" y2="1659"/>
                        <a14:foregroundMark x1="84970" y1="1659" x2="78156" y2="2133"/>
                        <a14:foregroundMark x1="93587" y1="21801" x2="96794" y2="9242"/>
                        <a14:foregroundMark x1="96794" y1="9242" x2="96192" y2="782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75310" y="5620802"/>
            <a:ext cx="957546" cy="809789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  <p:pic>
        <p:nvPicPr>
          <p:cNvPr id="6" name="Picture 7" descr="Picture 7">
            <a:extLst>
              <a:ext uri="{FF2B5EF4-FFF2-40B4-BE49-F238E27FC236}">
                <a16:creationId xmlns:a16="http://schemas.microsoft.com/office/drawing/2014/main" id="{3D539925-6A64-FC8D-3C03-EDEE0BFE01DF}"/>
              </a:ext>
            </a:extLst>
          </p:cNvPr>
          <p:cNvPicPr>
            <a:picLocks noChangeAspect="1"/>
          </p:cNvPicPr>
          <p:nvPr/>
        </p:nvPicPr>
        <p:blipFill>
          <a:blip r:embed="rId16">
            <a:alphaModFix amt="35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" y="31128"/>
            <a:ext cx="2512276" cy="72600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20722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6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22591</TotalTime>
  <Words>858</Words>
  <Application>Microsoft Office PowerPoint</Application>
  <PresentationFormat>Widescreen</PresentationFormat>
  <Paragraphs>116</Paragraphs>
  <Slides>12</Slides>
  <Notes>3</Notes>
  <HiddenSlides>0</HiddenSlides>
  <MMClips>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NewsGoth BT</vt:lpstr>
      <vt:lpstr>NewsGotT</vt:lpstr>
      <vt:lpstr>NewsGotT-Reg</vt:lpstr>
      <vt:lpstr>Arial</vt:lpstr>
      <vt:lpstr>Calibri</vt:lpstr>
      <vt:lpstr>Calibri Light</vt:lpstr>
      <vt:lpstr>Tema do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Hélder Puga</dc:creator>
  <cp:lastModifiedBy>Miodrag Prokic</cp:lastModifiedBy>
  <cp:revision>366</cp:revision>
  <dcterms:created xsi:type="dcterms:W3CDTF">2023-06-23T16:48:56Z</dcterms:created>
  <dcterms:modified xsi:type="dcterms:W3CDTF">2026-07-01T06:56:08Z</dcterms:modified>
</cp:coreProperties>
</file>